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5"/>
  </p:notesMasterIdLst>
  <p:handoutMasterIdLst>
    <p:handoutMasterId r:id="rId16"/>
  </p:handoutMasterIdLst>
  <p:sldIdLst>
    <p:sldId id="292" r:id="rId5"/>
    <p:sldId id="297" r:id="rId6"/>
    <p:sldId id="310" r:id="rId7"/>
    <p:sldId id="299" r:id="rId8"/>
    <p:sldId id="308" r:id="rId9"/>
    <p:sldId id="311" r:id="rId10"/>
    <p:sldId id="314" r:id="rId11"/>
    <p:sldId id="291" r:id="rId12"/>
    <p:sldId id="295" r:id="rId13"/>
    <p:sldId id="293" r:id="rId14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3725"/>
    <a:srgbClr val="CFF3FF"/>
    <a:srgbClr val="FFE6E0"/>
    <a:srgbClr val="5F0000"/>
    <a:srgbClr val="8FC665"/>
    <a:srgbClr val="B64DB8"/>
    <a:srgbClr val="BE6FBB"/>
    <a:srgbClr val="6B994C"/>
    <a:srgbClr val="1AE1F6"/>
    <a:srgbClr val="917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81" autoAdjust="0"/>
    <p:restoredTop sz="94639" autoAdjust="0"/>
  </p:normalViewPr>
  <p:slideViewPr>
    <p:cSldViewPr snapToGrid="0">
      <p:cViewPr varScale="1">
        <p:scale>
          <a:sx n="127" d="100"/>
          <a:sy n="127" d="100"/>
        </p:scale>
        <p:origin x="6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6897" y="66613"/>
            <a:ext cx="5915378" cy="3227514"/>
          </a:xfrm>
        </p:spPr>
        <p:txBody>
          <a:bodyPr>
            <a:noAutofit/>
          </a:bodyPr>
          <a:lstStyle/>
          <a:p>
            <a:br>
              <a:rPr lang="it-IT" sz="3600" dirty="0"/>
            </a:br>
            <a:r>
              <a:rPr lang="it-IT" sz="3600" dirty="0"/>
              <a:t>Nausea e vomito cronico: </a:t>
            </a:r>
            <a:br>
              <a:rPr lang="it-IT" sz="3600" dirty="0"/>
            </a:br>
            <a:r>
              <a:rPr lang="it-IT" sz="3600" dirty="0"/>
              <a:t>diagnosi differenziale tra stenosi funzionale e </a:t>
            </a:r>
            <a:br>
              <a:rPr lang="it-IT" sz="3600" dirty="0"/>
            </a:br>
            <a:r>
              <a:rPr lang="it-IT" sz="3600" dirty="0"/>
              <a:t>disturbi del comportamento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4189A78-0DDE-A96E-0F44-9BDBC4C19C18}"/>
              </a:ext>
            </a:extLst>
          </p:cNvPr>
          <p:cNvSpPr txBox="1"/>
          <p:nvPr/>
        </p:nvSpPr>
        <p:spPr>
          <a:xfrm>
            <a:off x="6484742" y="5244382"/>
            <a:ext cx="4035592" cy="1493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it-IT" sz="1400" b="1" dirty="0">
                <a:solidFill>
                  <a:srgbClr val="5F1E04"/>
                </a:solidFill>
                <a:cs typeface="Century"/>
              </a:rPr>
              <a:t>Responsabile Ambulatorio Psicologia Clinica</a:t>
            </a:r>
          </a:p>
          <a:p>
            <a:pPr algn="ctr">
              <a:lnSpc>
                <a:spcPct val="110000"/>
              </a:lnSpc>
            </a:pPr>
            <a:endParaRPr lang="it-IT" sz="1400" b="1" dirty="0">
              <a:solidFill>
                <a:srgbClr val="5F0000"/>
              </a:solidFill>
              <a:cs typeface="Century"/>
            </a:endParaRPr>
          </a:p>
          <a:p>
            <a:pPr algn="ctr">
              <a:lnSpc>
                <a:spcPct val="110000"/>
              </a:lnSpc>
            </a:pPr>
            <a:r>
              <a:rPr lang="it-IT" sz="1400" b="1" dirty="0">
                <a:solidFill>
                  <a:srgbClr val="5F0000"/>
                </a:solidFill>
                <a:cs typeface="Century"/>
              </a:rPr>
              <a:t>UOC CHIRURGIA GENERALE </a:t>
            </a:r>
          </a:p>
          <a:p>
            <a:pPr algn="ctr">
              <a:lnSpc>
                <a:spcPct val="110000"/>
              </a:lnSpc>
            </a:pPr>
            <a:r>
              <a:rPr lang="it-IT" sz="1400" b="1" i="1" dirty="0" err="1">
                <a:solidFill>
                  <a:srgbClr val="5F0000"/>
                </a:solidFill>
                <a:cs typeface="Century"/>
              </a:rPr>
              <a:t>Bariatric</a:t>
            </a:r>
            <a:r>
              <a:rPr lang="it-IT" sz="1400" b="1" i="1" dirty="0">
                <a:solidFill>
                  <a:srgbClr val="5F0000"/>
                </a:solidFill>
                <a:cs typeface="Century"/>
              </a:rPr>
              <a:t> &amp; </a:t>
            </a:r>
            <a:r>
              <a:rPr lang="it-IT" sz="1400" b="1" i="1" dirty="0" err="1">
                <a:solidFill>
                  <a:srgbClr val="5F0000"/>
                </a:solidFill>
                <a:cs typeface="Century"/>
              </a:rPr>
              <a:t>Metabolic</a:t>
            </a:r>
            <a:r>
              <a:rPr lang="it-IT" sz="1400" b="1" i="1" dirty="0">
                <a:solidFill>
                  <a:srgbClr val="5F0000"/>
                </a:solidFill>
                <a:cs typeface="Century"/>
              </a:rPr>
              <a:t> Center of </a:t>
            </a:r>
            <a:r>
              <a:rPr lang="it-IT" sz="1400" b="1" i="1" dirty="0" err="1">
                <a:solidFill>
                  <a:srgbClr val="5F0000"/>
                </a:solidFill>
                <a:cs typeface="Century"/>
              </a:rPr>
              <a:t>Excellence</a:t>
            </a:r>
            <a:endParaRPr lang="it-IT" sz="1400" b="1" i="1" dirty="0">
              <a:solidFill>
                <a:srgbClr val="5F0000"/>
              </a:solidFill>
              <a:cs typeface="Century"/>
            </a:endParaRPr>
          </a:p>
          <a:p>
            <a:pPr algn="ctr">
              <a:lnSpc>
                <a:spcPct val="110000"/>
              </a:lnSpc>
            </a:pPr>
            <a:r>
              <a:rPr lang="it-IT" sz="1400" b="1" dirty="0">
                <a:solidFill>
                  <a:srgbClr val="5F0000"/>
                </a:solidFill>
                <a:cs typeface="Century"/>
              </a:rPr>
              <a:t>“SAPIENZA”  </a:t>
            </a:r>
            <a:r>
              <a:rPr lang="it-IT" sz="1400" b="1" dirty="0">
                <a:solidFill>
                  <a:srgbClr val="5F1E04"/>
                </a:solidFill>
                <a:cs typeface="Century"/>
              </a:rPr>
              <a:t>Università</a:t>
            </a:r>
            <a:r>
              <a:rPr lang="it-IT" sz="1400" b="1" dirty="0">
                <a:solidFill>
                  <a:srgbClr val="5F0000"/>
                </a:solidFill>
                <a:cs typeface="Century"/>
              </a:rPr>
              <a:t> di Roma Polo Pontino - ICOT</a:t>
            </a:r>
          </a:p>
          <a:p>
            <a:pPr algn="ctr">
              <a:lnSpc>
                <a:spcPct val="110000"/>
              </a:lnSpc>
            </a:pPr>
            <a:endParaRPr lang="it-IT" sz="1400" b="1" dirty="0">
              <a:solidFill>
                <a:srgbClr val="5F0000"/>
              </a:solidFill>
              <a:latin typeface="Century"/>
              <a:cs typeface="Century"/>
            </a:endParaRPr>
          </a:p>
        </p:txBody>
      </p:sp>
      <p:pic>
        <p:nvPicPr>
          <p:cNvPr id="11" name="Segnaposto contenuto 13">
            <a:extLst>
              <a:ext uri="{FF2B5EF4-FFF2-40B4-BE49-F238E27FC236}">
                <a16:creationId xmlns:a16="http://schemas.microsoft.com/office/drawing/2014/main" id="{251419CE-2609-E48A-035B-782235D3EF3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2335" y="5391139"/>
            <a:ext cx="885056" cy="1250773"/>
          </a:xfrm>
          <a:prstGeom prst="rect">
            <a:avLst/>
          </a:prstGeom>
          <a:ln>
            <a:noFill/>
          </a:ln>
        </p:spPr>
      </p:pic>
      <p:pic>
        <p:nvPicPr>
          <p:cNvPr id="13" name="Immagine 12" descr="sicob logo.jpg">
            <a:extLst>
              <a:ext uri="{FF2B5EF4-FFF2-40B4-BE49-F238E27FC236}">
                <a16:creationId xmlns:a16="http://schemas.microsoft.com/office/drawing/2014/main" id="{E52BEB2E-6C19-D8ED-CC7F-6A9A9B040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6252" y="5492740"/>
            <a:ext cx="859211" cy="1000031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786784F-DA95-4EBD-C473-D0F89F1D04C3}"/>
              </a:ext>
            </a:extLst>
          </p:cNvPr>
          <p:cNvSpPr txBox="1"/>
          <p:nvPr/>
        </p:nvSpPr>
        <p:spPr>
          <a:xfrm>
            <a:off x="5398094" y="3190968"/>
            <a:ext cx="62088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b="1" i="1" dirty="0">
                <a:solidFill>
                  <a:srgbClr val="5F0000"/>
                </a:solidFill>
              </a:rPr>
              <a:t>Dr.ssa Emanuela Paone</a:t>
            </a:r>
          </a:p>
          <a:p>
            <a:pPr algn="ctr">
              <a:spcBef>
                <a:spcPts val="600"/>
              </a:spcBef>
            </a:pPr>
            <a:r>
              <a:rPr lang="it-IT" sz="1400" b="1" i="1" dirty="0">
                <a:solidFill>
                  <a:srgbClr val="5F0000"/>
                </a:solidFill>
              </a:rPr>
              <a:t>Psicologa Psicoterapeuta</a:t>
            </a:r>
          </a:p>
          <a:p>
            <a:pPr algn="ctr">
              <a:spcBef>
                <a:spcPts val="600"/>
              </a:spcBef>
            </a:pPr>
            <a:r>
              <a:rPr lang="it-IT" sz="1400" b="1" i="1" dirty="0">
                <a:solidFill>
                  <a:srgbClr val="5F0000"/>
                </a:solidFill>
              </a:rPr>
              <a:t>Consigliere affine SICOB area Psicologia Psichiatria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298E4-05F2-A5CD-B8BA-9BBCE1F2D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letro&#10;&#10;Il contenuto generato dall'IA potrebbe non essere corretto.">
            <a:extLst>
              <a:ext uri="{FF2B5EF4-FFF2-40B4-BE49-F238E27FC236}">
                <a16:creationId xmlns:a16="http://schemas.microsoft.com/office/drawing/2014/main" id="{8A9EF485-2C28-0E3D-6D49-AF705A7B1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88" y="1542686"/>
            <a:ext cx="8832500" cy="5015741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8C53E9B-BFF4-4CB3-4F3E-67A2B2199E21}"/>
              </a:ext>
            </a:extLst>
          </p:cNvPr>
          <p:cNvSpPr txBox="1"/>
          <p:nvPr/>
        </p:nvSpPr>
        <p:spPr>
          <a:xfrm>
            <a:off x="4359274" y="62997"/>
            <a:ext cx="3612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Il SISTEMA NERVOSO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DA23E50-1DA3-F5C2-2247-825FED9FF4FD}"/>
              </a:ext>
            </a:extLst>
          </p:cNvPr>
          <p:cNvSpPr txBox="1"/>
          <p:nvPr/>
        </p:nvSpPr>
        <p:spPr>
          <a:xfrm>
            <a:off x="646992" y="593553"/>
            <a:ext cx="116460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i="1" dirty="0">
                <a:latin typeface="Cambria" panose="02040503050406030204" pitchFamily="18" charset="0"/>
              </a:rPr>
              <a:t>Il Sistema Nervoso controlla e coordina tutte le funzioni del corpo, permettono la coordinazione della vita psichica, relazionale e vegetativa</a:t>
            </a:r>
          </a:p>
          <a:p>
            <a:endParaRPr lang="it-IT" sz="1400" b="0" u="none" strike="noStrike" dirty="0">
              <a:effectLst/>
              <a:latin typeface="Cambria" panose="02040503050406030204" pitchFamily="18" charset="0"/>
            </a:endParaRPr>
          </a:p>
          <a:p>
            <a:r>
              <a:rPr lang="it-IT" sz="1400" b="0" u="none" strike="noStrike" dirty="0">
                <a:effectLst/>
                <a:latin typeface="Cambria" panose="02040503050406030204" pitchFamily="18" charset="0"/>
              </a:rPr>
              <a:t>L'unità di base è il </a:t>
            </a:r>
            <a:r>
              <a:rPr lang="it-IT" sz="1400" b="1" i="1" u="none" strike="noStrike" dirty="0">
                <a:effectLst/>
                <a:latin typeface="Cambria" panose="02040503050406030204" pitchFamily="18" charset="0"/>
              </a:rPr>
              <a:t>neurone</a:t>
            </a:r>
            <a:r>
              <a:rPr lang="it-IT" sz="1400" b="0" u="none" strike="noStrike" dirty="0">
                <a:effectLst/>
                <a:latin typeface="Cambria" panose="02040503050406030204" pitchFamily="18" charset="0"/>
              </a:rPr>
              <a:t>, la cellula che trasmette gli impulsi elettrici</a:t>
            </a:r>
            <a:endParaRPr lang="it-IT" sz="1400" dirty="0">
              <a:latin typeface="Cambria" panose="02040503050406030204" pitchFamily="18" charset="0"/>
            </a:endParaRPr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19B87E28-4B8B-BDA0-B372-76CE80CE2D63}"/>
              </a:ext>
            </a:extLst>
          </p:cNvPr>
          <p:cNvSpPr/>
          <p:nvPr/>
        </p:nvSpPr>
        <p:spPr>
          <a:xfrm>
            <a:off x="7596556" y="5486398"/>
            <a:ext cx="1617785" cy="850909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EEC7173C-63CA-C423-CAB7-E39ADF5143C0}"/>
              </a:ext>
            </a:extLst>
          </p:cNvPr>
          <p:cNvSpPr/>
          <p:nvPr/>
        </p:nvSpPr>
        <p:spPr>
          <a:xfrm>
            <a:off x="5644445" y="4696178"/>
            <a:ext cx="1411112" cy="619136"/>
          </a:xfrm>
          <a:prstGeom prst="ellipse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3751D2-DFA9-18CE-F2D3-F7FF88096571}"/>
              </a:ext>
            </a:extLst>
          </p:cNvPr>
          <p:cNvSpPr txBox="1"/>
          <p:nvPr/>
        </p:nvSpPr>
        <p:spPr>
          <a:xfrm>
            <a:off x="1109288" y="5446119"/>
            <a:ext cx="2389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rgbClr val="7030A0"/>
                </a:solidFill>
                <a:latin typeface="Cambria" panose="02040503050406030204" pitchFamily="18" charset="0"/>
              </a:rPr>
              <a:t>100 Miliardi di Neuroni</a:t>
            </a:r>
          </a:p>
        </p:txBody>
      </p:sp>
      <p:cxnSp>
        <p:nvCxnSpPr>
          <p:cNvPr id="10" name="Connettore diritto a freccia 9">
            <a:extLst>
              <a:ext uri="{FF2B5EF4-FFF2-40B4-BE49-F238E27FC236}">
                <a16:creationId xmlns:a16="http://schemas.microsoft.com/office/drawing/2014/main" id="{A406E018-A9EC-7C4C-83B8-F1E3740C9E19}"/>
              </a:ext>
            </a:extLst>
          </p:cNvPr>
          <p:cNvCxnSpPr>
            <a:cxnSpLocks/>
          </p:cNvCxnSpPr>
          <p:nvPr/>
        </p:nvCxnSpPr>
        <p:spPr>
          <a:xfrm>
            <a:off x="9214341" y="5915378"/>
            <a:ext cx="289169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36C8C84-353B-9406-51C8-8C56FF8606D5}"/>
              </a:ext>
            </a:extLst>
          </p:cNvPr>
          <p:cNvSpPr txBox="1"/>
          <p:nvPr/>
        </p:nvSpPr>
        <p:spPr>
          <a:xfrm>
            <a:off x="9503510" y="5587352"/>
            <a:ext cx="25352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Sistema Nervoso Enterico</a:t>
            </a:r>
          </a:p>
          <a:p>
            <a:r>
              <a:rPr lang="it-IT" sz="14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100 a 500 milioni di neuroni</a:t>
            </a:r>
          </a:p>
          <a:p>
            <a:pPr algn="ctr"/>
            <a:r>
              <a:rPr lang="it-IT" sz="14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2° cervello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30E8CFC-E816-B08B-AA11-08622AF636C8}"/>
              </a:ext>
            </a:extLst>
          </p:cNvPr>
          <p:cNvSpPr txBox="1"/>
          <p:nvPr/>
        </p:nvSpPr>
        <p:spPr>
          <a:xfrm>
            <a:off x="5216303" y="6427622"/>
            <a:ext cx="25074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rgbClr val="6D041D"/>
                </a:solidFill>
                <a:latin typeface="Century"/>
                <a:cs typeface="Century"/>
              </a:rPr>
              <a:t>Dr.ssa Emanuela Paone 19.09.2026</a:t>
            </a:r>
          </a:p>
        </p:txBody>
      </p:sp>
    </p:spTree>
    <p:extLst>
      <p:ext uri="{BB962C8B-B14F-4D97-AF65-F5344CB8AC3E}">
        <p14:creationId xmlns:p14="http://schemas.microsoft.com/office/powerpoint/2010/main" val="383240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87DDE-33FE-2774-D45F-69E1F11C2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8AA46C0-B190-0C5F-A36A-993AD5952EAB}"/>
              </a:ext>
            </a:extLst>
          </p:cNvPr>
          <p:cNvSpPr txBox="1"/>
          <p:nvPr/>
        </p:nvSpPr>
        <p:spPr>
          <a:xfrm>
            <a:off x="2968038" y="97795"/>
            <a:ext cx="6395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Il SISTEMA NERVOSO ENTERICO (SNE)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3C62119-7E1A-9594-CBA3-1D88B43D81BA}"/>
              </a:ext>
            </a:extLst>
          </p:cNvPr>
          <p:cNvSpPr txBox="1"/>
          <p:nvPr/>
        </p:nvSpPr>
        <p:spPr>
          <a:xfrm>
            <a:off x="731645" y="1089728"/>
            <a:ext cx="8397739" cy="2000548"/>
          </a:xfrm>
          <a:prstGeom prst="rect">
            <a:avLst/>
          </a:prstGeom>
          <a:noFill/>
          <a:ln w="28575">
            <a:solidFill>
              <a:srgbClr val="8FC665"/>
            </a:solidFill>
          </a:ln>
        </p:spPr>
        <p:txBody>
          <a:bodyPr wrap="square" rtlCol="0">
            <a:spAutoFit/>
          </a:bodyPr>
          <a:lstStyle/>
          <a:p>
            <a:pPr marL="0" indent="-283464" algn="l" rtl="0" eaLnBrk="1" latinLnBrk="0" hangingPunct="1">
              <a:buNone/>
            </a:pP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L’</a:t>
            </a:r>
            <a:r>
              <a:rPr lang="it-IT" sz="1600" b="1" i="1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SNE</a:t>
            </a: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è costituito e regolato da un complesso circuito neuronale formato da numerose </a:t>
            </a:r>
            <a:r>
              <a:rPr lang="it-IT" sz="1600" u="sng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cellule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it-IT" sz="1600" u="sng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nervose intramurali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situate nel tratto gastrointestinale (</a:t>
            </a:r>
            <a:r>
              <a:rPr lang="it-IT" sz="1200" b="1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stomaco, intestino, pancreas e colecisti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), responsabili del controllo delle funzioni motorie e secretorie dell’apparato digerente.</a:t>
            </a:r>
          </a:p>
          <a:p>
            <a:pPr marL="0" indent="-283464" algn="l" rtl="0" eaLnBrk="1" latinLnBrk="0" hangingPunct="1">
              <a:buNone/>
            </a:pPr>
            <a:endParaRPr lang="it-IT" sz="1200" dirty="0">
              <a:solidFill>
                <a:srgbClr val="000000"/>
              </a:solidFill>
              <a:effectLst/>
              <a:latin typeface="Cambria" panose="02040503050406030204" pitchFamily="18" charset="0"/>
            </a:endParaRPr>
          </a:p>
          <a:p>
            <a:pPr marL="0" indent="-283464" algn="l" rtl="0" eaLnBrk="1" latinLnBrk="0" hangingPunct="1">
              <a:buNone/>
            </a:pP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E’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altamente autonomo, riceve stimoli, integra informazioni e gestisce risposte in modo indipendente dal </a:t>
            </a: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SNC, al quale si collega indirettamente tramite:</a:t>
            </a:r>
          </a:p>
          <a:p>
            <a:pPr marL="0" indent="-283464" algn="l" rtl="0" eaLnBrk="1" latinLnBrk="0" hangingPunct="1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0000"/>
                </a:solidFill>
                <a:latin typeface="Cambria" panose="02040503050406030204" pitchFamily="18" charset="0"/>
              </a:rPr>
              <a:t>N</a:t>
            </a:r>
            <a:r>
              <a:rPr lang="it-IT" sz="1600" b="1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ervo </a:t>
            </a:r>
            <a:r>
              <a:rPr lang="it-IT" sz="1600" b="1" dirty="0">
                <a:solidFill>
                  <a:srgbClr val="000000"/>
                </a:solidFill>
                <a:latin typeface="Cambria" panose="02040503050406030204" pitchFamily="18" charset="0"/>
              </a:rPr>
              <a:t>V</a:t>
            </a:r>
            <a:r>
              <a:rPr lang="it-IT" sz="1600" b="1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ago </a:t>
            </a:r>
          </a:p>
          <a:p>
            <a:pPr marL="0" indent="-283464" algn="l" rtl="0" eaLnBrk="1" latinLnBrk="0" hangingPunct="1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rgbClr val="000000"/>
                </a:solidFill>
                <a:latin typeface="Cambria" panose="02040503050406030204" pitchFamily="18" charset="0"/>
              </a:rPr>
              <a:t>B</a:t>
            </a:r>
            <a:r>
              <a:rPr lang="it-IT" sz="1600" b="1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arriera </a:t>
            </a:r>
            <a:r>
              <a:rPr lang="it-IT" sz="1600" b="1" dirty="0" err="1">
                <a:solidFill>
                  <a:srgbClr val="000000"/>
                </a:solidFill>
                <a:latin typeface="Cambria" panose="02040503050406030204" pitchFamily="18" charset="0"/>
              </a:rPr>
              <a:t>E</a:t>
            </a:r>
            <a:r>
              <a:rPr lang="it-IT" sz="1600" b="1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mato</a:t>
            </a:r>
            <a:r>
              <a:rPr lang="it-IT" sz="1600" b="1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-Encefalica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, regolatrice di permeabilità e trasporto dei neurotrasmettitori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5B5A1AA-AFCD-4D32-915E-F9CE8FF9A17D}"/>
              </a:ext>
            </a:extLst>
          </p:cNvPr>
          <p:cNvSpPr txBox="1"/>
          <p:nvPr/>
        </p:nvSpPr>
        <p:spPr>
          <a:xfrm>
            <a:off x="8602133" y="5996956"/>
            <a:ext cx="32399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latin typeface="Cambria" panose="02040503050406030204" pitchFamily="18" charset="0"/>
              </a:rPr>
              <a:t>G. Barbara e M. Costantini 2026;  Simpson CA et al., 2022</a:t>
            </a:r>
            <a:endParaRPr lang="it-IT" sz="1000" dirty="0">
              <a:latin typeface="Cambria" panose="020405030504060302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2C82DC9-52DF-E410-A1AB-067FAC081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" r="1" b="2245"/>
          <a:stretch>
            <a:fillRect/>
          </a:stretch>
        </p:blipFill>
        <p:spPr>
          <a:xfrm>
            <a:off x="9531734" y="375125"/>
            <a:ext cx="2196765" cy="302541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017E81F-B903-091D-27B0-1E1738647543}"/>
              </a:ext>
            </a:extLst>
          </p:cNvPr>
          <p:cNvSpPr txBox="1"/>
          <p:nvPr/>
        </p:nvSpPr>
        <p:spPr>
          <a:xfrm>
            <a:off x="4653306" y="539045"/>
            <a:ext cx="25352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100 a 500 milioni di neuroni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5469E01-8AF7-07B3-8317-2054E15C4C97}"/>
              </a:ext>
            </a:extLst>
          </p:cNvPr>
          <p:cNvSpPr txBox="1"/>
          <p:nvPr/>
        </p:nvSpPr>
        <p:spPr>
          <a:xfrm>
            <a:off x="5216303" y="6427622"/>
            <a:ext cx="25074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rgbClr val="6D041D"/>
                </a:solidFill>
                <a:latin typeface="Century"/>
                <a:cs typeface="Century"/>
              </a:rPr>
              <a:t>Dr.ssa Emanuela Paone 19.09.2026</a:t>
            </a:r>
          </a:p>
        </p:txBody>
      </p:sp>
      <p:pic>
        <p:nvPicPr>
          <p:cNvPr id="8" name="Immagine 7" descr="Immagine che contiene schermata, cartone animato, diagramma, design&#10;&#10;Il contenuto generato dall'IA potrebbe non essere corretto.">
            <a:extLst>
              <a:ext uri="{FF2B5EF4-FFF2-40B4-BE49-F238E27FC236}">
                <a16:creationId xmlns:a16="http://schemas.microsoft.com/office/drawing/2014/main" id="{7CC560A3-3818-D01F-FA86-A1A565C7F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1" b="19154"/>
          <a:stretch>
            <a:fillRect/>
          </a:stretch>
        </p:blipFill>
        <p:spPr>
          <a:xfrm>
            <a:off x="731645" y="3204859"/>
            <a:ext cx="3476977" cy="260574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3C140B4-7609-AB3B-A482-04B9FDB27B81}"/>
              </a:ext>
            </a:extLst>
          </p:cNvPr>
          <p:cNvSpPr txBox="1"/>
          <p:nvPr/>
        </p:nvSpPr>
        <p:spPr>
          <a:xfrm>
            <a:off x="3697108" y="5013203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070A927-DBFF-6DB3-189C-CF36B753B547}"/>
              </a:ext>
            </a:extLst>
          </p:cNvPr>
          <p:cNvSpPr txBox="1"/>
          <p:nvPr/>
        </p:nvSpPr>
        <p:spPr>
          <a:xfrm>
            <a:off x="1764088" y="5252043"/>
            <a:ext cx="2526654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</a:rPr>
              <a:t>Plesso sottomucoso o di Meissner </a:t>
            </a:r>
          </a:p>
          <a:p>
            <a:r>
              <a:rPr lang="it-IT" sz="1100" dirty="0">
                <a:latin typeface="Cambria" panose="02040503050406030204" pitchFamily="18" charset="0"/>
              </a:rPr>
              <a:t>Controlla il trasporto di acqua e di ioni </a:t>
            </a:r>
          </a:p>
          <a:p>
            <a:r>
              <a:rPr lang="it-IT" sz="1100" dirty="0">
                <a:latin typeface="Cambria" panose="02040503050406030204" pitchFamily="18" charset="0"/>
              </a:rPr>
              <a:t>attraverso l’epitelio intestinale </a:t>
            </a:r>
          </a:p>
          <a:p>
            <a:r>
              <a:rPr lang="it-IT" sz="1100" dirty="0">
                <a:latin typeface="Cambria" panose="02040503050406030204" pitchFamily="18" charset="0"/>
              </a:rPr>
              <a:t>e le secrezioni ghiandolari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F36CDB0-4100-C376-566A-1E1B1734C4EB}"/>
              </a:ext>
            </a:extLst>
          </p:cNvPr>
          <p:cNvSpPr txBox="1"/>
          <p:nvPr/>
        </p:nvSpPr>
        <p:spPr>
          <a:xfrm>
            <a:off x="4111799" y="4731312"/>
            <a:ext cx="27142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latin typeface="Cambria" panose="02040503050406030204" pitchFamily="18" charset="0"/>
              </a:rPr>
              <a:t>Plesso mienterico o Plesso di Auerbach</a:t>
            </a:r>
          </a:p>
          <a:p>
            <a:r>
              <a:rPr lang="it-IT" sz="1100" dirty="0">
                <a:latin typeface="Cambria" panose="02040503050406030204" pitchFamily="18" charset="0"/>
              </a:rPr>
              <a:t>Controlla la motilità gastrointestinale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69D1008-A99A-A806-6F47-E92381C7FABB}"/>
              </a:ext>
            </a:extLst>
          </p:cNvPr>
          <p:cNvSpPr txBox="1"/>
          <p:nvPr/>
        </p:nvSpPr>
        <p:spPr>
          <a:xfrm>
            <a:off x="7615339" y="3835619"/>
            <a:ext cx="400526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283464"/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Principali categorie di neuroni enterici:</a:t>
            </a:r>
          </a:p>
          <a:p>
            <a:pPr indent="-283464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Neuroni afferenti intrinseci primari</a:t>
            </a:r>
          </a:p>
          <a:p>
            <a:pPr indent="-283464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Interneuroni ascendenti e discendenti</a:t>
            </a:r>
          </a:p>
          <a:p>
            <a:pPr indent="-283464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Motoneuroni eccitatori e inibitori</a:t>
            </a:r>
          </a:p>
          <a:p>
            <a:pPr indent="-283464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Neuroni vasomotori eccitatori e inibitori</a:t>
            </a:r>
          </a:p>
          <a:p>
            <a:pPr indent="-283464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Neuroni </a:t>
            </a:r>
            <a:r>
              <a:rPr lang="it-IT" sz="1600" dirty="0" err="1">
                <a:solidFill>
                  <a:srgbClr val="000000"/>
                </a:solidFill>
                <a:latin typeface="Cambria" panose="02040503050406030204" pitchFamily="18" charset="0"/>
              </a:rPr>
              <a:t>secretomotori</a:t>
            </a:r>
            <a:endParaRPr lang="it-IT" sz="1600" dirty="0">
              <a:latin typeface="Cambria" panose="020405030504060302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881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C0FD6-55B3-43DD-DC56-9591AE61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&#10;&#10;Il contenuto generato dall'IA potrebbe non essere corretto.">
            <a:extLst>
              <a:ext uri="{FF2B5EF4-FFF2-40B4-BE49-F238E27FC236}">
                <a16:creationId xmlns:a16="http://schemas.microsoft.com/office/drawing/2014/main" id="{7DA6A9FB-9109-DC74-F953-223155D23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851" y="1234006"/>
            <a:ext cx="5238044" cy="462786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D726FC7-A3A2-D8CC-5F12-DF935A089D23}"/>
              </a:ext>
            </a:extLst>
          </p:cNvPr>
          <p:cNvSpPr txBox="1"/>
          <p:nvPr/>
        </p:nvSpPr>
        <p:spPr>
          <a:xfrm>
            <a:off x="264608" y="647714"/>
            <a:ext cx="11272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i="1" dirty="0">
                <a:latin typeface="Cambria" panose="02040503050406030204" pitchFamily="18" charset="0"/>
              </a:rPr>
              <a:t>Il </a:t>
            </a:r>
            <a:r>
              <a:rPr lang="it-IT" sz="1400" b="1" i="1" dirty="0">
                <a:latin typeface="Cambria" panose="02040503050406030204" pitchFamily="18" charset="0"/>
              </a:rPr>
              <a:t>Nervo Vago </a:t>
            </a:r>
            <a:r>
              <a:rPr lang="it-IT" sz="1400" dirty="0">
                <a:latin typeface="Cambria" panose="02040503050406030204" pitchFamily="18" charset="0"/>
              </a:rPr>
              <a:t>consente l’integrazione dei segnali viscerali e contribuisce alla modulazione di alcune Funzioni del tratto Gastrointestinale</a:t>
            </a:r>
            <a:r>
              <a:rPr lang="it-IT" sz="1400" b="1" i="1" dirty="0">
                <a:latin typeface="Cambria" panose="02040503050406030204" pitchFamily="18" charset="0"/>
              </a:rPr>
              <a:t> </a:t>
            </a:r>
            <a:endParaRPr lang="it-IT" sz="1400" dirty="0">
              <a:latin typeface="Cambria" panose="02040503050406030204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94F8A93-7B41-C342-33B4-6D92EA51FF74}"/>
              </a:ext>
            </a:extLst>
          </p:cNvPr>
          <p:cNvSpPr txBox="1"/>
          <p:nvPr/>
        </p:nvSpPr>
        <p:spPr>
          <a:xfrm>
            <a:off x="6953956" y="6117086"/>
            <a:ext cx="50912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latin typeface="Cambria" panose="02040503050406030204" pitchFamily="18" charset="0"/>
              </a:rPr>
              <a:t>G. Barbara e M. Costantini 2026; A E </a:t>
            </a:r>
            <a:r>
              <a:rPr lang="it-IT" sz="1000" i="1" dirty="0" err="1">
                <a:latin typeface="Cambria" panose="02040503050406030204" pitchFamily="18" charset="0"/>
              </a:rPr>
              <a:t>Henney</a:t>
            </a:r>
            <a:r>
              <a:rPr lang="it-IT" sz="1000" i="1" dirty="0">
                <a:latin typeface="Cambria" panose="02040503050406030204" pitchFamily="18" charset="0"/>
              </a:rPr>
              <a:t> and </a:t>
            </a:r>
            <a:r>
              <a:rPr lang="it-IT" sz="1000" i="1" dirty="0" err="1">
                <a:latin typeface="Cambria" panose="02040503050406030204" pitchFamily="18" charset="0"/>
              </a:rPr>
              <a:t>J</a:t>
            </a:r>
            <a:r>
              <a:rPr lang="it-IT" sz="1000" i="1" dirty="0">
                <a:latin typeface="Cambria" panose="02040503050406030204" pitchFamily="18" charset="0"/>
              </a:rPr>
              <a:t>. PH </a:t>
            </a:r>
            <a:r>
              <a:rPr lang="it-IT" sz="1000" i="1" dirty="0" err="1">
                <a:latin typeface="Cambria" panose="02040503050406030204" pitchFamily="18" charset="0"/>
              </a:rPr>
              <a:t>Wilding</a:t>
            </a:r>
            <a:r>
              <a:rPr lang="it-IT" sz="1000" i="1" dirty="0">
                <a:latin typeface="Cambria" panose="02040503050406030204" pitchFamily="18" charset="0"/>
              </a:rPr>
              <a:t> 2026;Simpson CA et al., 2022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521607A-74D2-7022-3C4F-C98BD7178AF1}"/>
              </a:ext>
            </a:extLst>
          </p:cNvPr>
          <p:cNvSpPr txBox="1"/>
          <p:nvPr/>
        </p:nvSpPr>
        <p:spPr>
          <a:xfrm>
            <a:off x="383470" y="1157578"/>
            <a:ext cx="4876800" cy="203132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Cambria" panose="02040503050406030204" pitchFamily="18" charset="0"/>
              </a:rPr>
              <a:t>-  </a:t>
            </a:r>
            <a:r>
              <a:rPr lang="it-IT" b="1" dirty="0">
                <a:solidFill>
                  <a:srgbClr val="00B050"/>
                </a:solidFill>
                <a:latin typeface="Cambria" panose="02040503050406030204" pitchFamily="18" charset="0"/>
              </a:rPr>
              <a:t>Motilità (peristalsi)</a:t>
            </a:r>
          </a:p>
          <a:p>
            <a:r>
              <a:rPr lang="it-IT" b="1" dirty="0">
                <a:latin typeface="Cambria" panose="02040503050406030204" pitchFamily="18" charset="0"/>
              </a:rPr>
              <a:t>- </a:t>
            </a:r>
            <a:r>
              <a:rPr lang="it-IT" b="1" dirty="0">
                <a:solidFill>
                  <a:srgbClr val="00B050"/>
                </a:solidFill>
                <a:latin typeface="Cambria" panose="02040503050406030204" pitchFamily="18" charset="0"/>
              </a:rPr>
              <a:t>Secrezione</a:t>
            </a:r>
          </a:p>
          <a:p>
            <a:r>
              <a:rPr lang="it-IT" b="1" dirty="0">
                <a:latin typeface="Cambria" panose="02040503050406030204" pitchFamily="18" charset="0"/>
              </a:rPr>
              <a:t>- </a:t>
            </a:r>
            <a:r>
              <a:rPr lang="it-IT" dirty="0">
                <a:latin typeface="Cambria" panose="02040503050406030204" pitchFamily="18" charset="0"/>
              </a:rPr>
              <a:t>Digestione </a:t>
            </a:r>
          </a:p>
          <a:p>
            <a:r>
              <a:rPr lang="it-IT" b="1" dirty="0">
                <a:latin typeface="Cambria" panose="02040503050406030204" pitchFamily="18" charset="0"/>
              </a:rPr>
              <a:t>- </a:t>
            </a:r>
            <a:r>
              <a:rPr lang="it-IT" b="1" dirty="0">
                <a:solidFill>
                  <a:srgbClr val="00B050"/>
                </a:solidFill>
                <a:latin typeface="Cambria" panose="02040503050406030204" pitchFamily="18" charset="0"/>
              </a:rPr>
              <a:t>Assorbimento</a:t>
            </a:r>
          </a:p>
          <a:p>
            <a:r>
              <a:rPr lang="it-IT" dirty="0">
                <a:latin typeface="Cambria" panose="02040503050406030204" pitchFamily="18" charset="0"/>
              </a:rPr>
              <a:t>- Escrezione </a:t>
            </a:r>
          </a:p>
          <a:p>
            <a:pPr marL="285750" indent="-285750">
              <a:buFontTx/>
              <a:buChar char="-"/>
            </a:pPr>
            <a:endParaRPr lang="it-IT" b="1" dirty="0">
              <a:latin typeface="Cambria" panose="02040503050406030204" pitchFamily="18" charset="0"/>
            </a:endParaRPr>
          </a:p>
          <a:p>
            <a:r>
              <a:rPr lang="it-IT" b="1" dirty="0">
                <a:solidFill>
                  <a:srgbClr val="00B050"/>
                </a:solidFill>
                <a:latin typeface="Cambria" panose="02040503050406030204" pitchFamily="18" charset="0"/>
              </a:rPr>
              <a:t>Sensibilità Viscerale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7AD096B-8315-5ED2-FC6C-7B84EF11A50C}"/>
              </a:ext>
            </a:extLst>
          </p:cNvPr>
          <p:cNvSpPr txBox="1"/>
          <p:nvPr/>
        </p:nvSpPr>
        <p:spPr>
          <a:xfrm>
            <a:off x="383470" y="121735"/>
            <a:ext cx="11513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Nervo Vago: Brain in the Gut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A46B099-4A90-5538-060E-683C9DF1F6CF}"/>
              </a:ext>
            </a:extLst>
          </p:cNvPr>
          <p:cNvSpPr txBox="1"/>
          <p:nvPr/>
        </p:nvSpPr>
        <p:spPr>
          <a:xfrm>
            <a:off x="5216303" y="6427622"/>
            <a:ext cx="25074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rgbClr val="6D041D"/>
                </a:solidFill>
                <a:latin typeface="Century"/>
                <a:cs typeface="Century"/>
              </a:rPr>
              <a:t>Dr.ssa Emanuela Paone 19.09.2026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7A8F2DE-4E9D-B85C-A5B9-B5127358F6CF}"/>
              </a:ext>
            </a:extLst>
          </p:cNvPr>
          <p:cNvSpPr/>
          <p:nvPr/>
        </p:nvSpPr>
        <p:spPr>
          <a:xfrm>
            <a:off x="8149214" y="4529988"/>
            <a:ext cx="3039088" cy="1406769"/>
          </a:xfrm>
          <a:prstGeom prst="rect">
            <a:avLst/>
          </a:prstGeom>
          <a:noFill/>
          <a:ln w="38100">
            <a:solidFill>
              <a:srgbClr val="9337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D546E0-DB6A-53B7-9563-4D3B7CA5FC7C}"/>
              </a:ext>
            </a:extLst>
          </p:cNvPr>
          <p:cNvSpPr txBox="1"/>
          <p:nvPr/>
        </p:nvSpPr>
        <p:spPr>
          <a:xfrm>
            <a:off x="1225899" y="44815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466C65D-51AE-F94F-5395-491A6FA18DED}"/>
              </a:ext>
            </a:extLst>
          </p:cNvPr>
          <p:cNvSpPr txBox="1"/>
          <p:nvPr/>
        </p:nvSpPr>
        <p:spPr>
          <a:xfrm>
            <a:off x="264608" y="3390990"/>
            <a:ext cx="532227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3464" algn="ctr"/>
            <a:r>
              <a:rPr lang="it-IT" b="1" dirty="0">
                <a:solidFill>
                  <a:srgbClr val="B64DB8"/>
                </a:solidFill>
                <a:latin typeface="Cambria" panose="02040503050406030204" pitchFamily="18" charset="0"/>
              </a:rPr>
              <a:t>NEUROTRASMETTITORI</a:t>
            </a:r>
            <a:endParaRPr lang="it-IT" dirty="0">
              <a:solidFill>
                <a:srgbClr val="B64DB8"/>
              </a:solidFill>
              <a:highlight>
                <a:srgbClr val="FFFF00"/>
              </a:highlight>
            </a:endParaRPr>
          </a:p>
          <a:p>
            <a:pPr lvl="0" fontAlgn="base"/>
            <a:endParaRPr lang="it-IT" sz="1400" b="1" dirty="0">
              <a:latin typeface="Cambria" panose="02040503050406030204" pitchFamily="18" charset="0"/>
            </a:endParaRPr>
          </a:p>
          <a:p>
            <a:pPr lvl="0" fontAlgn="base"/>
            <a:r>
              <a:rPr lang="it-IT" sz="1400" b="1" dirty="0">
                <a:solidFill>
                  <a:srgbClr val="B64DB8"/>
                </a:solidFill>
                <a:latin typeface="Cambria" panose="02040503050406030204" pitchFamily="18" charset="0"/>
              </a:rPr>
              <a:t>SEROTONINA</a:t>
            </a:r>
            <a:endParaRPr lang="it-IT" sz="1400" dirty="0">
              <a:latin typeface="Cambria" panose="02040503050406030204" pitchFamily="18" charset="0"/>
            </a:endParaRPr>
          </a:p>
          <a:p>
            <a:pPr lvl="0" fontAlgn="base"/>
            <a:r>
              <a:rPr lang="it-IT" sz="1200" dirty="0">
                <a:latin typeface="Cambria" panose="02040503050406030204" pitchFamily="18" charset="0"/>
              </a:rPr>
              <a:t>90% della serotonina corporea è prodotta nell’intestino, </a:t>
            </a:r>
            <a:r>
              <a:rPr lang="it-IT" sz="1200" b="1" i="1" dirty="0">
                <a:latin typeface="Cambria" panose="02040503050406030204" pitchFamily="18" charset="0"/>
              </a:rPr>
              <a:t>regola i movimenti intestinali e la percezione del dolore e del benessere</a:t>
            </a:r>
          </a:p>
          <a:p>
            <a:pPr lvl="0" fontAlgn="base"/>
            <a:r>
              <a:rPr lang="it-IT" sz="1400" b="1" dirty="0">
                <a:solidFill>
                  <a:srgbClr val="B64DB8"/>
                </a:solidFill>
                <a:latin typeface="Cambria" panose="02040503050406030204" pitchFamily="18" charset="0"/>
              </a:rPr>
              <a:t>DOPAMINA</a:t>
            </a:r>
            <a:endParaRPr lang="it-IT" sz="1400" dirty="0">
              <a:latin typeface="Cambria" panose="02040503050406030204" pitchFamily="18" charset="0"/>
            </a:endParaRPr>
          </a:p>
          <a:p>
            <a:pPr lvl="0" fontAlgn="base"/>
            <a:r>
              <a:rPr lang="it-IT" sz="1200" dirty="0">
                <a:latin typeface="Cambria" panose="02040503050406030204" pitchFamily="18" charset="0"/>
              </a:rPr>
              <a:t>50% della dopamina corporea risiede nell’apparato digerente, dove </a:t>
            </a:r>
            <a:r>
              <a:rPr lang="it-IT" sz="1200" b="1" i="1" dirty="0">
                <a:latin typeface="Cambria" panose="02040503050406030204" pitchFamily="18" charset="0"/>
              </a:rPr>
              <a:t>coadiuva le funzioni motorie e secretive </a:t>
            </a:r>
          </a:p>
          <a:p>
            <a:pPr lvl="0" fontAlgn="base"/>
            <a:r>
              <a:rPr lang="it-IT" sz="1400" b="1" dirty="0">
                <a:solidFill>
                  <a:srgbClr val="B64DB8"/>
                </a:solidFill>
                <a:latin typeface="Cambria" panose="02040503050406030204" pitchFamily="18" charset="0"/>
              </a:rPr>
              <a:t>GABA (acido gamma– amminobutirrico)</a:t>
            </a:r>
            <a:endParaRPr lang="it-IT" sz="1400" dirty="0">
              <a:latin typeface="Cambria" panose="02040503050406030204" pitchFamily="18" charset="0"/>
            </a:endParaRPr>
          </a:p>
          <a:p>
            <a:pPr lvl="0" fontAlgn="base"/>
            <a:r>
              <a:rPr lang="it-IT" sz="1200" dirty="0">
                <a:latin typeface="Cambria" panose="02040503050406030204" pitchFamily="18" charset="0"/>
              </a:rPr>
              <a:t>Attività enterica regola </a:t>
            </a:r>
            <a:r>
              <a:rPr lang="it-IT" sz="1200" b="1" i="1" dirty="0">
                <a:latin typeface="Cambria" panose="02040503050406030204" pitchFamily="18" charset="0"/>
              </a:rPr>
              <a:t>attività neurale e sensibilità viscerale </a:t>
            </a:r>
            <a:r>
              <a:rPr lang="it-IT" sz="1400" b="1" dirty="0">
                <a:solidFill>
                  <a:srgbClr val="B64DB8"/>
                </a:solidFill>
                <a:latin typeface="Cambria" panose="02040503050406030204" pitchFamily="18" charset="0"/>
              </a:rPr>
              <a:t>ACETILCOLINA</a:t>
            </a:r>
            <a:endParaRPr lang="it-IT" sz="1400" b="1" dirty="0">
              <a:latin typeface="Cambria" panose="02040503050406030204" pitchFamily="18" charset="0"/>
            </a:endParaRPr>
          </a:p>
          <a:p>
            <a:pPr lvl="0" fontAlgn="base"/>
            <a:r>
              <a:rPr lang="it-IT" sz="1200" dirty="0">
                <a:latin typeface="Cambria" panose="02040503050406030204" pitchFamily="18" charset="0"/>
              </a:rPr>
              <a:t>Neurotrasmettitore eccitatorio regola </a:t>
            </a:r>
            <a:r>
              <a:rPr lang="it-IT" sz="1200" b="1" i="1" dirty="0">
                <a:latin typeface="Cambria" panose="02040503050406030204" pitchFamily="18" charset="0"/>
              </a:rPr>
              <a:t>attività neurale e sensibilità viscerale</a:t>
            </a:r>
          </a:p>
          <a:p>
            <a:pPr lvl="0" fontAlgn="base"/>
            <a:r>
              <a:rPr lang="it-IT" sz="1400" b="1" dirty="0">
                <a:solidFill>
                  <a:srgbClr val="B64DB8"/>
                </a:solidFill>
                <a:latin typeface="Cambria" panose="02040503050406030204" pitchFamily="18" charset="0"/>
              </a:rPr>
              <a:t>OSSIDO DI AZOTO (NO)</a:t>
            </a:r>
            <a:endParaRPr lang="it-IT" sz="1400" b="1" dirty="0">
              <a:latin typeface="Cambria" panose="02040503050406030204" pitchFamily="18" charset="0"/>
            </a:endParaRPr>
          </a:p>
          <a:p>
            <a:pPr lvl="0" fontAlgn="base"/>
            <a:r>
              <a:rPr lang="it-IT" sz="1200" dirty="0">
                <a:latin typeface="Cambria" panose="02040503050406030204" pitchFamily="18" charset="0"/>
              </a:rPr>
              <a:t>favorisce il </a:t>
            </a:r>
            <a:r>
              <a:rPr lang="it-IT" sz="1200" b="1" i="1" dirty="0">
                <a:latin typeface="Cambria" panose="02040503050406030204" pitchFamily="18" charset="0"/>
              </a:rPr>
              <a:t>rilassamento intestinale</a:t>
            </a:r>
          </a:p>
        </p:txBody>
      </p:sp>
    </p:spTree>
    <p:extLst>
      <p:ext uri="{BB962C8B-B14F-4D97-AF65-F5344CB8AC3E}">
        <p14:creationId xmlns:p14="http://schemas.microsoft.com/office/powerpoint/2010/main" val="321059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EAAD-5CA0-4334-94B2-7708AAE9B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C2AD67B-452A-9622-D7E5-3F791DBF84E7}"/>
              </a:ext>
            </a:extLst>
          </p:cNvPr>
          <p:cNvSpPr txBox="1"/>
          <p:nvPr/>
        </p:nvSpPr>
        <p:spPr>
          <a:xfrm>
            <a:off x="235597" y="2928677"/>
            <a:ext cx="4845590" cy="280076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  <a:latin typeface="Cambria" panose="02040503050406030204" pitchFamily="18" charset="0"/>
              </a:rPr>
              <a:t>Correlazioni </a:t>
            </a:r>
          </a:p>
          <a:p>
            <a:pPr algn="ctr"/>
            <a:endParaRPr lang="it-IT" dirty="0">
              <a:latin typeface="Cambria" panose="02040503050406030204" pitchFamily="18" charset="0"/>
            </a:endParaRPr>
          </a:p>
          <a:p>
            <a:r>
              <a:rPr lang="it-IT" sz="1400" dirty="0">
                <a:latin typeface="Cambria" panose="02040503050406030204" pitchFamily="18" charset="0"/>
              </a:rPr>
              <a:t>Combinazione di con 1 o più dei seguenti fattori:</a:t>
            </a:r>
          </a:p>
          <a:p>
            <a:r>
              <a:rPr lang="it-IT" sz="1400" dirty="0">
                <a:latin typeface="Cambria" panose="02040503050406030204" pitchFamily="18" charset="0"/>
              </a:rPr>
              <a:t>■ disturbi della motilità;</a:t>
            </a:r>
          </a:p>
          <a:p>
            <a:r>
              <a:rPr lang="it-IT" sz="1400" dirty="0">
                <a:latin typeface="Cambria" panose="02040503050406030204" pitchFamily="18" charset="0"/>
              </a:rPr>
              <a:t>■ ipersensibilità viscerale;</a:t>
            </a:r>
          </a:p>
          <a:p>
            <a:r>
              <a:rPr lang="it-IT" sz="1400" dirty="0">
                <a:latin typeface="Cambria" panose="02040503050406030204" pitchFamily="18" charset="0"/>
              </a:rPr>
              <a:t>■ funzione </a:t>
            </a:r>
            <a:r>
              <a:rPr lang="it-IT" sz="1400" dirty="0" err="1">
                <a:latin typeface="Cambria" panose="02040503050406030204" pitchFamily="18" charset="0"/>
              </a:rPr>
              <a:t>mucosale</a:t>
            </a:r>
            <a:r>
              <a:rPr lang="it-IT" sz="1400" dirty="0">
                <a:latin typeface="Cambria" panose="02040503050406030204" pitchFamily="18" charset="0"/>
              </a:rPr>
              <a:t> e immunitaria alterata;</a:t>
            </a:r>
          </a:p>
          <a:p>
            <a:r>
              <a:rPr lang="it-IT" sz="1400" dirty="0">
                <a:latin typeface="Cambria" panose="02040503050406030204" pitchFamily="18" charset="0"/>
              </a:rPr>
              <a:t>■ alterazione del microbiota intestinale;</a:t>
            </a:r>
          </a:p>
          <a:p>
            <a:r>
              <a:rPr lang="it-IT" sz="1400" dirty="0">
                <a:latin typeface="Cambria" panose="02040503050406030204" pitchFamily="18" charset="0"/>
              </a:rPr>
              <a:t>■ elaborazione alterata degli stimoli da parte del SNC</a:t>
            </a:r>
          </a:p>
          <a:p>
            <a:endParaRPr lang="it-IT" sz="1400" dirty="0">
              <a:latin typeface="Cambria" panose="02040503050406030204" pitchFamily="18" charset="0"/>
            </a:endParaRPr>
          </a:p>
          <a:p>
            <a:r>
              <a:rPr lang="it-IT" sz="1400" dirty="0">
                <a:latin typeface="Cambria" panose="02040503050406030204" pitchFamily="18" charset="0"/>
              </a:rPr>
              <a:t>L’ipersensibilità viscerale e una motilità gastrointestinale anomala contribuiscono alla patogenesi dei  </a:t>
            </a:r>
            <a:r>
              <a:rPr lang="it-IT" sz="1400" dirty="0" err="1">
                <a:latin typeface="Cambria" panose="02040503050406030204" pitchFamily="18" charset="0"/>
              </a:rPr>
              <a:t>Dfgi</a:t>
            </a:r>
            <a:endParaRPr lang="it-IT" sz="1400" dirty="0">
              <a:latin typeface="Cambria" panose="02040503050406030204" pitchFamily="18" charset="0"/>
            </a:endParaRPr>
          </a:p>
          <a:p>
            <a:endParaRPr lang="it-IT" sz="1400" dirty="0">
              <a:latin typeface="Cambria" panose="020405030504060302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6E4BC0-D320-6CDE-8948-F4A2FFD9487F}"/>
              </a:ext>
            </a:extLst>
          </p:cNvPr>
          <p:cNvSpPr txBox="1"/>
          <p:nvPr/>
        </p:nvSpPr>
        <p:spPr>
          <a:xfrm>
            <a:off x="112196" y="1128556"/>
            <a:ext cx="4968991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933725"/>
                </a:solidFill>
                <a:latin typeface="Cambria" panose="02040503050406030204" pitchFamily="18" charset="0"/>
              </a:rPr>
              <a:t>Prevalenza</a:t>
            </a:r>
          </a:p>
          <a:p>
            <a:r>
              <a:rPr lang="it-IT" sz="1200" dirty="0">
                <a:latin typeface="Cambria" panose="02040503050406030204" pitchFamily="18" charset="0"/>
              </a:rPr>
              <a:t>Presenti nel </a:t>
            </a:r>
            <a:r>
              <a:rPr lang="it-IT" b="1" dirty="0">
                <a:solidFill>
                  <a:srgbClr val="933725"/>
                </a:solidFill>
                <a:latin typeface="Cambria" panose="02040503050406030204" pitchFamily="18" charset="0"/>
              </a:rPr>
              <a:t>40%</a:t>
            </a:r>
            <a:r>
              <a:rPr lang="it-IT" sz="1200" dirty="0">
                <a:latin typeface="Cambria" panose="02040503050406030204" pitchFamily="18" charset="0"/>
              </a:rPr>
              <a:t> delle persone (a prescindere da sesso e fascia d’età)</a:t>
            </a:r>
          </a:p>
          <a:p>
            <a:endParaRPr lang="it-IT" sz="1200" dirty="0">
              <a:latin typeface="Cambria" panose="02040503050406030204" pitchFamily="18" charset="0"/>
            </a:endParaRPr>
          </a:p>
          <a:p>
            <a:r>
              <a:rPr lang="it-IT" sz="1200" dirty="0">
                <a:latin typeface="Cambria" panose="02040503050406030204" pitchFamily="18" charset="0"/>
              </a:rPr>
              <a:t>Di essi  il </a:t>
            </a:r>
            <a:r>
              <a:rPr lang="it-IT" sz="1400" b="1" dirty="0">
                <a:latin typeface="Cambria" panose="02040503050406030204" pitchFamily="18" charset="0"/>
              </a:rPr>
              <a:t>27%</a:t>
            </a:r>
            <a:r>
              <a:rPr lang="it-IT" sz="1200" dirty="0">
                <a:latin typeface="Cambria" panose="02040503050406030204" pitchFamily="18" charset="0"/>
              </a:rPr>
              <a:t> ha sintomi cronicamente attivi. 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7DEAD8C-1DB9-AFBD-EBEA-6DC8B168EA66}"/>
              </a:ext>
            </a:extLst>
          </p:cNvPr>
          <p:cNvSpPr txBox="1"/>
          <p:nvPr/>
        </p:nvSpPr>
        <p:spPr>
          <a:xfrm>
            <a:off x="7850407" y="2171952"/>
            <a:ext cx="4105996" cy="3847207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DFGI</a:t>
            </a:r>
          </a:p>
          <a:p>
            <a:endParaRPr lang="it-IT" dirty="0"/>
          </a:p>
          <a:p>
            <a:r>
              <a:rPr lang="it-IT" sz="1600" dirty="0">
                <a:latin typeface="Cambria" panose="02040503050406030204" pitchFamily="18" charset="0"/>
              </a:rPr>
              <a:t>Sindrome da nausea e vomito cronici (</a:t>
            </a:r>
            <a:r>
              <a:rPr lang="it-IT" sz="1600" dirty="0" err="1">
                <a:latin typeface="Cambria" panose="02040503050406030204" pitchFamily="18" charset="0"/>
              </a:rPr>
              <a:t>Snvc</a:t>
            </a:r>
            <a:r>
              <a:rPr lang="it-IT" sz="1600" dirty="0">
                <a:latin typeface="Cambria" panose="02040503050406030204" pitchFamily="18" charset="0"/>
              </a:rPr>
              <a:t>)</a:t>
            </a:r>
          </a:p>
          <a:p>
            <a:r>
              <a:rPr lang="it-IT" sz="1600" dirty="0">
                <a:latin typeface="Cambria" panose="02040503050406030204" pitchFamily="18" charset="0"/>
              </a:rPr>
              <a:t>Sindrome del vomito ciclico (</a:t>
            </a:r>
            <a:r>
              <a:rPr lang="it-IT" sz="1600" dirty="0" err="1">
                <a:latin typeface="Cambria" panose="02040503050406030204" pitchFamily="18" charset="0"/>
              </a:rPr>
              <a:t>Svc</a:t>
            </a:r>
            <a:r>
              <a:rPr lang="it-IT" sz="1600" dirty="0">
                <a:latin typeface="Cambria" panose="02040503050406030204" pitchFamily="18" charset="0"/>
              </a:rPr>
              <a:t>)</a:t>
            </a:r>
          </a:p>
          <a:p>
            <a:r>
              <a:rPr lang="it-IT" sz="1600" dirty="0">
                <a:latin typeface="Cambria" panose="02040503050406030204" pitchFamily="18" charset="0"/>
              </a:rPr>
              <a:t>Dolore toracico funzionale</a:t>
            </a:r>
          </a:p>
          <a:p>
            <a:r>
              <a:rPr lang="it-IT" sz="1600" dirty="0">
                <a:latin typeface="Cambria" panose="02040503050406030204" pitchFamily="18" charset="0"/>
              </a:rPr>
              <a:t>Pirosi gastrica funzionale</a:t>
            </a:r>
          </a:p>
          <a:p>
            <a:r>
              <a:rPr lang="it-IT" sz="1600" dirty="0">
                <a:latin typeface="Cambria" panose="02040503050406030204" pitchFamily="18" charset="0"/>
              </a:rPr>
              <a:t>Ipersensibilità da reflusso gastroesofageo</a:t>
            </a:r>
          </a:p>
          <a:p>
            <a:r>
              <a:rPr lang="it-IT" sz="1600" dirty="0">
                <a:latin typeface="Cambria" panose="02040503050406030204" pitchFamily="18" charset="0"/>
              </a:rPr>
              <a:t>Globo faringeo</a:t>
            </a:r>
          </a:p>
          <a:p>
            <a:r>
              <a:rPr lang="it-IT" sz="1600" dirty="0">
                <a:latin typeface="Cambria" panose="02040503050406030204" pitchFamily="18" charset="0"/>
              </a:rPr>
              <a:t>Disfagia funzionale</a:t>
            </a:r>
          </a:p>
          <a:p>
            <a:r>
              <a:rPr lang="it-IT" sz="1600" dirty="0">
                <a:latin typeface="Cambria" panose="02040503050406030204" pitchFamily="18" charset="0"/>
              </a:rPr>
              <a:t>Dispepsia funzionale</a:t>
            </a:r>
          </a:p>
          <a:p>
            <a:r>
              <a:rPr lang="it-IT" sz="1600" dirty="0">
                <a:latin typeface="Cambria" panose="02040503050406030204" pitchFamily="18" charset="0"/>
              </a:rPr>
              <a:t>Sindrome da distress postprandiale (</a:t>
            </a:r>
            <a:r>
              <a:rPr lang="it-IT" sz="1600" dirty="0" err="1">
                <a:latin typeface="Cambria" panose="02040503050406030204" pitchFamily="18" charset="0"/>
              </a:rPr>
              <a:t>SDPp</a:t>
            </a:r>
            <a:r>
              <a:rPr lang="it-IT" sz="1600" dirty="0">
                <a:latin typeface="Cambria" panose="02040503050406030204" pitchFamily="18" charset="0"/>
              </a:rPr>
              <a:t>)</a:t>
            </a:r>
          </a:p>
          <a:p>
            <a:r>
              <a:rPr lang="it-IT" sz="1600" dirty="0">
                <a:latin typeface="Cambria" panose="02040503050406030204" pitchFamily="18" charset="0"/>
              </a:rPr>
              <a:t>Sindrome del dolore epigastrico (</a:t>
            </a:r>
            <a:r>
              <a:rPr lang="it-IT" sz="1600" dirty="0" err="1">
                <a:latin typeface="Cambria" panose="02040503050406030204" pitchFamily="18" charset="0"/>
              </a:rPr>
              <a:t>Sde</a:t>
            </a:r>
            <a:r>
              <a:rPr lang="it-IT" sz="1600" dirty="0">
                <a:latin typeface="Cambria" panose="02040503050406030204" pitchFamily="18" charset="0"/>
              </a:rPr>
              <a:t>)</a:t>
            </a:r>
          </a:p>
          <a:p>
            <a:r>
              <a:rPr lang="it-IT" sz="1600" dirty="0">
                <a:latin typeface="Cambria" panose="02040503050406030204" pitchFamily="18" charset="0"/>
              </a:rPr>
              <a:t>Disturbi dell’eruttazione</a:t>
            </a:r>
          </a:p>
          <a:p>
            <a:r>
              <a:rPr lang="it-IT" sz="1600" dirty="0">
                <a:latin typeface="Cambria" panose="02040503050406030204" pitchFamily="18" charset="0"/>
              </a:rPr>
              <a:t>Sindrome da iperemesi da cannabinoidi (Sic)</a:t>
            </a:r>
          </a:p>
          <a:p>
            <a:r>
              <a:rPr lang="it-IT" sz="1600" dirty="0">
                <a:latin typeface="Cambria" panose="02040503050406030204" pitchFamily="18" charset="0"/>
              </a:rPr>
              <a:t>Sindrome da ruminazione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2AAC36F-EC11-3951-F63A-9BE95B3F2B5C}"/>
              </a:ext>
            </a:extLst>
          </p:cNvPr>
          <p:cNvSpPr txBox="1"/>
          <p:nvPr/>
        </p:nvSpPr>
        <p:spPr>
          <a:xfrm>
            <a:off x="2596692" y="17195"/>
            <a:ext cx="6872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Disturbi Funzionali Gastrointestinali (DFGI)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7FDEC21-5A65-D831-D3AE-5CE3778E4412}"/>
              </a:ext>
            </a:extLst>
          </p:cNvPr>
          <p:cNvSpPr txBox="1"/>
          <p:nvPr/>
        </p:nvSpPr>
        <p:spPr>
          <a:xfrm>
            <a:off x="203201" y="529575"/>
            <a:ext cx="11458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mbria" panose="02040503050406030204" pitchFamily="18" charset="0"/>
              </a:rPr>
              <a:t>I DFGI sono un </a:t>
            </a:r>
            <a:r>
              <a:rPr lang="it-IT" sz="1400" b="1" i="1" dirty="0">
                <a:latin typeface="Cambria" panose="02040503050406030204" pitchFamily="18" charset="0"/>
              </a:rPr>
              <a:t>insieme definito di sintomi</a:t>
            </a:r>
            <a:r>
              <a:rPr lang="it-IT" sz="1400" dirty="0">
                <a:latin typeface="Cambria" panose="02040503050406030204" pitchFamily="18" charset="0"/>
              </a:rPr>
              <a:t>, cronici o ricorrenti, che si manifestano in assenza di alterazioni organiche obiettivamente identificabili</a:t>
            </a:r>
          </a:p>
        </p:txBody>
      </p:sp>
      <p:pic>
        <p:nvPicPr>
          <p:cNvPr id="10" name="Immagine 9" descr="Immagine che contiene persona, vestiti, donna, interno&#10;&#10;Il contenuto generato dall'IA potrebbe non essere corretto.">
            <a:extLst>
              <a:ext uri="{FF2B5EF4-FFF2-40B4-BE49-F238E27FC236}">
                <a16:creationId xmlns:a16="http://schemas.microsoft.com/office/drawing/2014/main" id="{65076306-CE73-673A-69C0-6BFDE7869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325" y="1783155"/>
            <a:ext cx="2724082" cy="2975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703A0829-161C-E8E5-682B-FE24AF30D925}"/>
              </a:ext>
            </a:extLst>
          </p:cNvPr>
          <p:cNvSpPr/>
          <p:nvPr/>
        </p:nvSpPr>
        <p:spPr>
          <a:xfrm>
            <a:off x="7661428" y="2715887"/>
            <a:ext cx="4479631" cy="324655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70DB912-B41B-04F6-4705-8A6ED53A56F0}"/>
              </a:ext>
            </a:extLst>
          </p:cNvPr>
          <p:cNvSpPr txBox="1"/>
          <p:nvPr/>
        </p:nvSpPr>
        <p:spPr>
          <a:xfrm>
            <a:off x="9781221" y="6207670"/>
            <a:ext cx="18806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i="1" dirty="0" err="1">
                <a:latin typeface="Cambria" panose="02040503050406030204" pitchFamily="18" charset="0"/>
              </a:rPr>
              <a:t>Ramkrishna</a:t>
            </a:r>
            <a:r>
              <a:rPr lang="it-IT" sz="1000" i="1" dirty="0">
                <a:latin typeface="Cambria" panose="02040503050406030204" pitchFamily="18" charset="0"/>
              </a:rPr>
              <a:t> </a:t>
            </a:r>
            <a:r>
              <a:rPr lang="it-IT" sz="1000" i="1" dirty="0" err="1">
                <a:latin typeface="Cambria" panose="02040503050406030204" pitchFamily="18" charset="0"/>
              </a:rPr>
              <a:t>Makani</a:t>
            </a:r>
            <a:r>
              <a:rPr lang="it-IT" sz="1000" i="1" dirty="0">
                <a:latin typeface="Cambria" panose="02040503050406030204" pitchFamily="18" charset="0"/>
              </a:rPr>
              <a:t> et al. 2017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814A992-8304-8B79-7387-59648E39E452}"/>
              </a:ext>
            </a:extLst>
          </p:cNvPr>
          <p:cNvSpPr txBox="1"/>
          <p:nvPr/>
        </p:nvSpPr>
        <p:spPr>
          <a:xfrm>
            <a:off x="5216303" y="6427622"/>
            <a:ext cx="25074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rgbClr val="6D041D"/>
                </a:solidFill>
                <a:latin typeface="Century"/>
                <a:cs typeface="Century"/>
              </a:rPr>
              <a:t>Dr.ssa Emanuela Paone 19.09.2026</a:t>
            </a:r>
          </a:p>
        </p:txBody>
      </p:sp>
    </p:spTree>
    <p:extLst>
      <p:ext uri="{BB962C8B-B14F-4D97-AF65-F5344CB8AC3E}">
        <p14:creationId xmlns:p14="http://schemas.microsoft.com/office/powerpoint/2010/main" val="319207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3E527-B91F-233A-C575-1F0ACB092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7389FE-209C-1E5F-8534-65BFB6F8B85F}"/>
              </a:ext>
            </a:extLst>
          </p:cNvPr>
          <p:cNvSpPr txBox="1"/>
          <p:nvPr/>
        </p:nvSpPr>
        <p:spPr>
          <a:xfrm>
            <a:off x="222214" y="4601249"/>
            <a:ext cx="2622587" cy="1846659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91754E"/>
                </a:solidFill>
                <a:latin typeface="Cambria" panose="02040503050406030204" pitchFamily="18" charset="0"/>
              </a:rPr>
              <a:t>Vomito</a:t>
            </a:r>
            <a:r>
              <a:rPr lang="it-IT" sz="1200" b="1" dirty="0">
                <a:solidFill>
                  <a:srgbClr val="91754E"/>
                </a:solidFill>
                <a:latin typeface="Cambria" panose="02040503050406030204" pitchFamily="18" charset="0"/>
              </a:rPr>
              <a:t> </a:t>
            </a:r>
          </a:p>
          <a:p>
            <a:endParaRPr lang="it-IT" sz="1200" dirty="0">
              <a:latin typeface="Cambria" panose="02040503050406030204" pitchFamily="18" charset="0"/>
            </a:endParaRPr>
          </a:p>
          <a:p>
            <a:r>
              <a:rPr lang="it-IT" sz="1200" b="1" dirty="0">
                <a:solidFill>
                  <a:srgbClr val="91754E"/>
                </a:solidFill>
                <a:latin typeface="Cambria" panose="02040503050406030204" pitchFamily="18" charset="0"/>
              </a:rPr>
              <a:t>Espulsione forzata, per via orale, del contenuto gastrointestinale. </a:t>
            </a:r>
          </a:p>
          <a:p>
            <a:endParaRPr lang="it-IT" sz="1200" dirty="0">
              <a:latin typeface="Cambria" panose="02040503050406030204" pitchFamily="18" charset="0"/>
            </a:endParaRPr>
          </a:p>
          <a:p>
            <a:endParaRPr lang="it-IT" sz="1000" dirty="0">
              <a:latin typeface="Cambria" panose="02040503050406030204" pitchFamily="18" charset="0"/>
            </a:endParaRPr>
          </a:p>
          <a:p>
            <a:r>
              <a:rPr lang="it-IT" sz="1000" dirty="0">
                <a:latin typeface="Cambria" panose="02040503050406030204" pitchFamily="18" charset="0"/>
              </a:rPr>
              <a:t>E’ associata alla contrazione dei muscoli addominali e della parete toracica, </a:t>
            </a:r>
            <a:r>
              <a:rPr lang="it-IT" altLang="it-IT" sz="1000" dirty="0">
                <a:solidFill>
                  <a:srgbClr val="212529"/>
                </a:solidFill>
                <a:latin typeface="Cambria" panose="02040503050406030204" pitchFamily="18" charset="0"/>
              </a:rPr>
              <a:t>mentre il fondo gastrico e lo sfintere esofageo inferiore sono rilasciati.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59316B4-0C1A-ED7D-C96E-9BA1FFB9E6E9}"/>
              </a:ext>
            </a:extLst>
          </p:cNvPr>
          <p:cNvSpPr txBox="1"/>
          <p:nvPr/>
        </p:nvSpPr>
        <p:spPr>
          <a:xfrm>
            <a:off x="8311379" y="6390221"/>
            <a:ext cx="39142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latin typeface="Cambria" panose="02040503050406030204" pitchFamily="18" charset="0"/>
              </a:rPr>
              <a:t>D. Morano et al 2025; T. Johns et al. 2024; G. </a:t>
            </a:r>
            <a:r>
              <a:rPr lang="it-IT" sz="1000" i="1" dirty="0" err="1">
                <a:latin typeface="Cambria" panose="02040503050406030204" pitchFamily="18" charset="0"/>
              </a:rPr>
              <a:t>Paidi</a:t>
            </a:r>
            <a:r>
              <a:rPr lang="it-IT" sz="1000" i="1" dirty="0">
                <a:latin typeface="Cambria" panose="02040503050406030204" pitchFamily="18" charset="0"/>
              </a:rPr>
              <a:t> et al 2022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9B93332-74F8-7789-AA15-9C959965688B}"/>
              </a:ext>
            </a:extLst>
          </p:cNvPr>
          <p:cNvSpPr txBox="1"/>
          <p:nvPr/>
        </p:nvSpPr>
        <p:spPr>
          <a:xfrm>
            <a:off x="101601" y="-5319"/>
            <a:ext cx="11875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Sindrome da Nausea e Vomito Cronici (SNVC)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3E3C802-FF97-9180-FDC3-9278CF84CB3C}"/>
              </a:ext>
            </a:extLst>
          </p:cNvPr>
          <p:cNvSpPr txBox="1"/>
          <p:nvPr/>
        </p:nvSpPr>
        <p:spPr>
          <a:xfrm>
            <a:off x="9757393" y="1028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4" name="Immagine 13" descr="Immagine che contiene cartone animato, clipart, disegno, illustrazione&#10;&#10;Il contenuto generato dall'IA potrebbe non essere corretto.">
            <a:extLst>
              <a:ext uri="{FF2B5EF4-FFF2-40B4-BE49-F238E27FC236}">
                <a16:creationId xmlns:a16="http://schemas.microsoft.com/office/drawing/2014/main" id="{327D1A41-D2C5-56FA-2F3F-D7E60EFF8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33" y="3935018"/>
            <a:ext cx="873002" cy="733565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0BAB2B7-37D8-9FC3-97FB-7854730A2276}"/>
              </a:ext>
            </a:extLst>
          </p:cNvPr>
          <p:cNvSpPr txBox="1"/>
          <p:nvPr/>
        </p:nvSpPr>
        <p:spPr>
          <a:xfrm>
            <a:off x="2782736" y="502459"/>
            <a:ext cx="7258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Cambria" panose="02040503050406030204" pitchFamily="18" charset="0"/>
              </a:rPr>
              <a:t>E’ una sindrome a mediazione centrale o disturbo dell'asse intestino-cervello</a:t>
            </a:r>
            <a:endParaRPr lang="it-IT" sz="1100" b="1" dirty="0">
              <a:latin typeface="Cambria" panose="020405030504060302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1128E3-2031-AA1F-415C-0321FBDBB53D}"/>
              </a:ext>
            </a:extLst>
          </p:cNvPr>
          <p:cNvSpPr txBox="1"/>
          <p:nvPr/>
        </p:nvSpPr>
        <p:spPr>
          <a:xfrm>
            <a:off x="222214" y="1776396"/>
            <a:ext cx="2622587" cy="2062103"/>
          </a:xfrm>
          <a:prstGeom prst="rect">
            <a:avLst/>
          </a:prstGeom>
          <a:noFill/>
          <a:ln w="28575">
            <a:solidFill>
              <a:srgbClr val="8FC66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608B45"/>
                </a:solidFill>
                <a:latin typeface="Cambria" panose="02040503050406030204" pitchFamily="18" charset="0"/>
              </a:rPr>
              <a:t>Nausea</a:t>
            </a:r>
            <a:endParaRPr lang="it-IT" sz="1200" dirty="0">
              <a:latin typeface="Cambria" panose="02040503050406030204" pitchFamily="18" charset="0"/>
            </a:endParaRPr>
          </a:p>
          <a:p>
            <a:r>
              <a:rPr lang="it-IT" sz="1200" b="1" dirty="0">
                <a:solidFill>
                  <a:srgbClr val="608B45"/>
                </a:solidFill>
                <a:latin typeface="Cambria" panose="02040503050406030204" pitchFamily="18" charset="0"/>
              </a:rPr>
              <a:t>Il Sintomo soggettivo è dato dalla sensazione spiacevole della imminente necessità di vomitare,  tipicamente avvertita all’epigastrio o alla gola. </a:t>
            </a:r>
          </a:p>
          <a:p>
            <a:endParaRPr lang="it-IT" altLang="it-IT" sz="1200" dirty="0">
              <a:latin typeface="Cambria" panose="02040503050406030204" pitchFamily="18" charset="0"/>
            </a:endParaRPr>
          </a:p>
          <a:p>
            <a:r>
              <a:rPr lang="it-IT" altLang="it-IT" sz="1000" dirty="0">
                <a:latin typeface="Cambria" panose="02040503050406030204" pitchFamily="18" charset="0"/>
              </a:rPr>
              <a:t>Manifestazione a livello cosciente degli stimoli afferenti (aumento del tono parasimpatico) al centro midollare del vomito.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D4E3CE1-0D93-8479-93A9-63EA85D4C53C}"/>
              </a:ext>
            </a:extLst>
          </p:cNvPr>
          <p:cNvSpPr txBox="1"/>
          <p:nvPr/>
        </p:nvSpPr>
        <p:spPr>
          <a:xfrm>
            <a:off x="3240824" y="1567991"/>
            <a:ext cx="4842020" cy="4801314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it-IT" sz="1400" b="1" dirty="0">
              <a:latin typeface="Cambria" panose="02040503050406030204" pitchFamily="18" charset="0"/>
            </a:endParaRPr>
          </a:p>
          <a:p>
            <a:pPr algn="ctr"/>
            <a:endParaRPr lang="it-IT" sz="1400" b="1" dirty="0">
              <a:latin typeface="Cambria" panose="02040503050406030204" pitchFamily="18" charset="0"/>
            </a:endParaRPr>
          </a:p>
          <a:p>
            <a:pPr algn="ctr"/>
            <a:r>
              <a:rPr lang="it-IT" sz="1600" b="1" dirty="0">
                <a:latin typeface="Cambria" panose="02040503050406030204" pitchFamily="18" charset="0"/>
              </a:rPr>
              <a:t>Diagnosi</a:t>
            </a:r>
          </a:p>
          <a:p>
            <a:endParaRPr lang="it-IT" sz="1400" b="1" dirty="0">
              <a:latin typeface="Cambria" panose="02040503050406030204" pitchFamily="18" charset="0"/>
            </a:endParaRPr>
          </a:p>
          <a:p>
            <a:r>
              <a:rPr lang="it-IT" sz="1400" b="1" dirty="0">
                <a:latin typeface="Cambria" panose="02040503050406030204" pitchFamily="18" charset="0"/>
              </a:rPr>
              <a:t>Tipologia:</a:t>
            </a:r>
            <a:r>
              <a:rPr lang="it-IT" b="1" dirty="0"/>
              <a:t>  </a:t>
            </a:r>
            <a:r>
              <a:rPr lang="it-IT" sz="1400" dirty="0">
                <a:latin typeface="Cambria" panose="02040503050406030204" pitchFamily="18" charset="0"/>
              </a:rPr>
              <a:t>Disturbo funzionale del tratto gastrointestinale</a:t>
            </a:r>
          </a:p>
          <a:p>
            <a:endParaRPr lang="it-IT" b="1" dirty="0"/>
          </a:p>
          <a:p>
            <a:r>
              <a:rPr lang="it-IT" sz="1400" b="1" dirty="0">
                <a:latin typeface="Cambria" panose="02040503050406030204" pitchFamily="18" charset="0"/>
              </a:rPr>
              <a:t>Sintomatologia: </a:t>
            </a:r>
          </a:p>
          <a:p>
            <a:r>
              <a:rPr lang="it-IT" sz="1200" dirty="0">
                <a:latin typeface="Cambria" panose="02040503050406030204" pitchFamily="18" charset="0"/>
              </a:rPr>
              <a:t>Presenza di nausea e/o episodi di vomito persistente per almeno 3 mesi, in modo continuativo e quotidiano; </a:t>
            </a:r>
          </a:p>
          <a:p>
            <a:pPr marL="285750" indent="-285750">
              <a:buFontTx/>
              <a:buChar char="-"/>
            </a:pPr>
            <a:endParaRPr lang="it-IT" sz="1200" dirty="0"/>
          </a:p>
          <a:p>
            <a:r>
              <a:rPr lang="it-IT" sz="1400" b="1" dirty="0">
                <a:latin typeface="Cambria" panose="02040503050406030204" pitchFamily="18" charset="0"/>
              </a:rPr>
              <a:t>Criteri Diagnostici: </a:t>
            </a:r>
          </a:p>
          <a:p>
            <a:r>
              <a:rPr lang="it-IT" sz="1200" b="1" dirty="0">
                <a:latin typeface="Cambria" panose="02040503050406030204" pitchFamily="18" charset="0"/>
              </a:rPr>
              <a:t>Insorgenza dei sintomi nei 6 mesi prima della diagnosi, inclusi gli ultimi 3 mesi</a:t>
            </a:r>
            <a:r>
              <a:rPr lang="it-IT" sz="1400" dirty="0">
                <a:latin typeface="Cambria" panose="02040503050406030204" pitchFamily="18" charset="0"/>
              </a:rPr>
              <a:t>, </a:t>
            </a:r>
            <a:r>
              <a:rPr lang="it-IT" sz="1200" dirty="0">
                <a:latin typeface="Cambria" panose="02040503050406030204" pitchFamily="18" charset="0"/>
              </a:rPr>
              <a:t>soddisfacendo tutti i seguenti ti sintomi:</a:t>
            </a:r>
          </a:p>
          <a:p>
            <a:endParaRPr lang="it-IT" sz="1400" dirty="0">
              <a:latin typeface="Cambria" panose="02040503050406030204" pitchFamily="18" charset="0"/>
            </a:endParaRPr>
          </a:p>
          <a:p>
            <a:r>
              <a:rPr lang="it-IT" sz="1200" dirty="0">
                <a:latin typeface="Cambria" panose="02040503050406030204" pitchFamily="18" charset="0"/>
              </a:rPr>
              <a:t>1. Nausea fastidiosa (con impatto sulle attività abituali), che si verifica almeno 1 giorno alla settimana con 1 o più episodi di vomito alla settimana;</a:t>
            </a:r>
          </a:p>
          <a:p>
            <a:endParaRPr lang="it-IT" sz="1200" dirty="0">
              <a:latin typeface="Cambria" panose="02040503050406030204" pitchFamily="18" charset="0"/>
            </a:endParaRPr>
          </a:p>
          <a:p>
            <a:r>
              <a:rPr lang="it-IT" sz="1200" dirty="0">
                <a:latin typeface="Cambria" panose="02040503050406030204" pitchFamily="18" charset="0"/>
              </a:rPr>
              <a:t>2. Esclusione di diagnosi di Vomito Ciclico (SVC), Disturbi dell’Alimentazione e della Nutrizione (DAN), Rigurgito, Ruminazione;</a:t>
            </a:r>
          </a:p>
          <a:p>
            <a:endParaRPr lang="it-IT" sz="1200" dirty="0">
              <a:latin typeface="Cambria" panose="02040503050406030204" pitchFamily="18" charset="0"/>
            </a:endParaRPr>
          </a:p>
          <a:p>
            <a:r>
              <a:rPr lang="it-IT" sz="1200" dirty="0">
                <a:latin typeface="Cambria" panose="02040503050406030204" pitchFamily="18" charset="0"/>
              </a:rPr>
              <a:t>3. Assenza di malattie organiche, sistemiche o metaboliche inquadrabili con la sintomatologia.</a:t>
            </a:r>
          </a:p>
        </p:txBody>
      </p:sp>
      <p:pic>
        <p:nvPicPr>
          <p:cNvPr id="9" name="Immagine 8" descr="Immagine che contiene clipart, frutto, mela, cartone animato&#10;&#10;Il contenuto generato dall'IA potrebbe non essere corretto.">
            <a:extLst>
              <a:ext uri="{FF2B5EF4-FFF2-40B4-BE49-F238E27FC236}">
                <a16:creationId xmlns:a16="http://schemas.microsoft.com/office/drawing/2014/main" id="{4B60BADA-216B-AA11-7CDF-E1802456E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33" y="1123085"/>
            <a:ext cx="707091" cy="733565"/>
          </a:xfrm>
          <a:prstGeom prst="rect">
            <a:avLst/>
          </a:prstGeom>
        </p:spPr>
      </p:pic>
      <p:pic>
        <p:nvPicPr>
          <p:cNvPr id="23" name="Immagine 22" descr="Immagine che contiene cartone animato, clipart, emoticon, sorridente&#10;&#10;Il contenuto generato dall'IA potrebbe non essere corretto.">
            <a:extLst>
              <a:ext uri="{FF2B5EF4-FFF2-40B4-BE49-F238E27FC236}">
                <a16:creationId xmlns:a16="http://schemas.microsoft.com/office/drawing/2014/main" id="{5A1E353F-6726-83F0-0893-83824D6FD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87" y="886439"/>
            <a:ext cx="1128867" cy="1089118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DE6E175-38A7-025D-9978-7C39BF8D7B8E}"/>
              </a:ext>
            </a:extLst>
          </p:cNvPr>
          <p:cNvSpPr txBox="1"/>
          <p:nvPr/>
        </p:nvSpPr>
        <p:spPr>
          <a:xfrm>
            <a:off x="8878452" y="1483698"/>
            <a:ext cx="2560573" cy="1046440"/>
          </a:xfrm>
          <a:prstGeom prst="rect">
            <a:avLst/>
          </a:prstGeom>
          <a:noFill/>
          <a:ln w="12700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latin typeface="Cambria" panose="02040503050406030204" pitchFamily="18" charset="0"/>
              </a:rPr>
              <a:t>Possibili Cause</a:t>
            </a:r>
          </a:p>
          <a:p>
            <a:r>
              <a:rPr lang="it-IT" sz="1200" dirty="0">
                <a:latin typeface="Cambria" panose="02040503050406030204" pitchFamily="18" charset="0"/>
              </a:rPr>
              <a:t>Gastroenterite</a:t>
            </a:r>
          </a:p>
          <a:p>
            <a:r>
              <a:rPr lang="it-IT" sz="1200" dirty="0">
                <a:latin typeface="Cambria" panose="02040503050406030204" pitchFamily="18" charset="0"/>
              </a:rPr>
              <a:t>Diabete Mellito</a:t>
            </a:r>
          </a:p>
          <a:p>
            <a:r>
              <a:rPr lang="it-IT" sz="1200" dirty="0">
                <a:latin typeface="Cambria" panose="02040503050406030204" pitchFamily="18" charset="0"/>
              </a:rPr>
              <a:t>Ciclo mestruale (SNCV </a:t>
            </a:r>
            <a:r>
              <a:rPr lang="it-IT" sz="1200" dirty="0" err="1">
                <a:latin typeface="Cambria" panose="02040503050406030204" pitchFamily="18" charset="0"/>
              </a:rPr>
              <a:t>Catemeniale</a:t>
            </a:r>
            <a:r>
              <a:rPr lang="it-IT" sz="1200" dirty="0">
                <a:latin typeface="Cambria" panose="02040503050406030204" pitchFamily="18" charset="0"/>
              </a:rPr>
              <a:t>)</a:t>
            </a:r>
          </a:p>
          <a:p>
            <a:r>
              <a:rPr lang="it-IT" sz="1200" dirty="0">
                <a:latin typeface="Cambria" panose="02040503050406030204" pitchFamily="18" charset="0"/>
              </a:rPr>
              <a:t>Gravidanza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AC3B4B11-3EAF-A568-1732-F79462330317}"/>
              </a:ext>
            </a:extLst>
          </p:cNvPr>
          <p:cNvSpPr txBox="1"/>
          <p:nvPr/>
        </p:nvSpPr>
        <p:spPr>
          <a:xfrm>
            <a:off x="8600576" y="2746175"/>
            <a:ext cx="3116327" cy="1415772"/>
          </a:xfrm>
          <a:prstGeom prst="rect">
            <a:avLst/>
          </a:prstGeom>
          <a:noFill/>
          <a:ln w="127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Cambria" panose="02040503050406030204" pitchFamily="18" charset="0"/>
              </a:rPr>
              <a:t>Fattori Precipitanti</a:t>
            </a:r>
          </a:p>
          <a:p>
            <a:r>
              <a:rPr lang="it-IT" sz="1200" dirty="0">
                <a:latin typeface="Cambria" panose="02040503050406030204" pitchFamily="18" charset="0"/>
              </a:rPr>
              <a:t>Stress</a:t>
            </a:r>
          </a:p>
          <a:p>
            <a:r>
              <a:rPr lang="it-IT" sz="1200" dirty="0">
                <a:latin typeface="Cambria" panose="02040503050406030204" pitchFamily="18" charset="0"/>
              </a:rPr>
              <a:t>Privazione del sonno</a:t>
            </a:r>
          </a:p>
          <a:p>
            <a:r>
              <a:rPr lang="it-IT" sz="1200" dirty="0">
                <a:latin typeface="Cambria" panose="02040503050406030204" pitchFamily="18" charset="0"/>
              </a:rPr>
              <a:t>Infezioni</a:t>
            </a:r>
          </a:p>
          <a:p>
            <a:r>
              <a:rPr lang="it-IT" sz="1200" dirty="0">
                <a:latin typeface="Cambria" panose="02040503050406030204" pitchFamily="18" charset="0"/>
              </a:rPr>
              <a:t>Farmacoterapie</a:t>
            </a:r>
          </a:p>
          <a:p>
            <a:r>
              <a:rPr lang="it-IT" sz="1200" dirty="0">
                <a:latin typeface="Cambria" panose="02040503050406030204" pitchFamily="18" charset="0"/>
              </a:rPr>
              <a:t>Stile Alimentare </a:t>
            </a:r>
          </a:p>
          <a:p>
            <a:r>
              <a:rPr lang="it-IT" sz="1200" dirty="0">
                <a:latin typeface="Cambria" panose="02040503050406030204" pitchFamily="18" charset="0"/>
              </a:rPr>
              <a:t>Intervento bariatrico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B3A6B73-9C8E-1215-E9CD-7325C297A0DA}"/>
              </a:ext>
            </a:extLst>
          </p:cNvPr>
          <p:cNvSpPr txBox="1"/>
          <p:nvPr/>
        </p:nvSpPr>
        <p:spPr>
          <a:xfrm>
            <a:off x="8311379" y="4393449"/>
            <a:ext cx="3666132" cy="184665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400" b="1" dirty="0">
                <a:solidFill>
                  <a:srgbClr val="212529"/>
                </a:solidFill>
                <a:latin typeface="Cambria" panose="02040503050406030204" pitchFamily="18" charset="0"/>
              </a:rPr>
              <a:t>Complicanze</a:t>
            </a:r>
            <a:endParaRPr lang="it-IT" altLang="it-IT" sz="1400" dirty="0">
              <a:solidFill>
                <a:srgbClr val="212529"/>
              </a:solidFill>
              <a:latin typeface="Cambria" panose="020405030504060302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400" dirty="0">
                <a:solidFill>
                  <a:srgbClr val="212529"/>
                </a:solidFill>
                <a:latin typeface="Cambria" panose="02040503050406030204" pitchFamily="18" charset="0"/>
              </a:rPr>
              <a:t>Il vomito di medio-grave entità può portare a: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srgbClr val="212529"/>
                </a:solidFill>
                <a:latin typeface="Cambria" panose="02040503050406030204" pitchFamily="18" charset="0"/>
              </a:rPr>
              <a:t>- Disidratazione sintomatica (Alcalosi Metabolica)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srgbClr val="212529"/>
                </a:solidFill>
                <a:latin typeface="Cambria" panose="02040503050406030204" pitchFamily="18" charset="0"/>
              </a:rPr>
              <a:t>- Alterazioni elettrolitiche (</a:t>
            </a:r>
            <a:r>
              <a:rPr lang="it-IT" altLang="it-IT" sz="1200" dirty="0" err="1">
                <a:solidFill>
                  <a:srgbClr val="212529"/>
                </a:solidFill>
                <a:latin typeface="Cambria" panose="02040503050406030204" pitchFamily="18" charset="0"/>
              </a:rPr>
              <a:t>Ipokaliemia</a:t>
            </a:r>
            <a:r>
              <a:rPr lang="it-IT" altLang="it-IT" sz="1200" dirty="0">
                <a:solidFill>
                  <a:srgbClr val="212529"/>
                </a:solidFill>
                <a:latin typeface="Cambria" panose="02040503050406030204" pitchFamily="18" charset="0"/>
              </a:rPr>
              <a:t>)       </a:t>
            </a:r>
            <a:endParaRPr lang="it-IT" altLang="it-IT" sz="1200" u="sng" dirty="0">
              <a:solidFill>
                <a:srgbClr val="B12E32"/>
              </a:solidFill>
              <a:latin typeface="Cambria" panose="020405030504060302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srgbClr val="212529"/>
                </a:solidFill>
                <a:latin typeface="Cambria" panose="02040503050406030204" pitchFamily="18" charset="0"/>
              </a:rPr>
              <a:t>- Lacerazione dell'esofago, parziale e/o completa.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srgbClr val="212529"/>
                </a:solidFill>
                <a:latin typeface="Cambria" panose="02040503050406030204" pitchFamily="18" charset="0"/>
              </a:rPr>
              <a:t>- Polmonite </a:t>
            </a:r>
            <a:r>
              <a:rPr lang="it-IT" altLang="it-IT" sz="1200" i="1" dirty="0">
                <a:solidFill>
                  <a:srgbClr val="212529"/>
                </a:solidFill>
                <a:latin typeface="Cambria" panose="02040503050406030204" pitchFamily="18" charset="0"/>
              </a:rPr>
              <a:t>ab </a:t>
            </a:r>
            <a:r>
              <a:rPr lang="it-IT" altLang="it-IT" sz="1200" i="1" dirty="0" err="1">
                <a:solidFill>
                  <a:srgbClr val="212529"/>
                </a:solidFill>
                <a:latin typeface="Cambria" panose="02040503050406030204" pitchFamily="18" charset="0"/>
              </a:rPr>
              <a:t>ingestis</a:t>
            </a:r>
            <a:endParaRPr lang="it-IT" altLang="it-IT" sz="1200" i="1" dirty="0">
              <a:solidFill>
                <a:srgbClr val="212529"/>
              </a:solidFill>
              <a:latin typeface="Cambria" panose="020405030504060302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srgbClr val="212529"/>
                </a:solidFill>
                <a:latin typeface="Cambria" panose="02040503050406030204" pitchFamily="18" charset="0"/>
              </a:rPr>
              <a:t>- Iponutrizione, dimagrimento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srgbClr val="212529"/>
                </a:solidFill>
                <a:latin typeface="Cambria" panose="02040503050406030204" pitchFamily="18" charset="0"/>
              </a:rPr>
              <a:t>- Alterazioni metaboliche</a:t>
            </a:r>
          </a:p>
          <a:p>
            <a:endParaRPr lang="it-IT" sz="1400" dirty="0">
              <a:latin typeface="Cambria" panose="020405030504060302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B131035-034C-F8C3-6531-7F7A05F7C2A8}"/>
              </a:ext>
            </a:extLst>
          </p:cNvPr>
          <p:cNvSpPr txBox="1"/>
          <p:nvPr/>
        </p:nvSpPr>
        <p:spPr>
          <a:xfrm>
            <a:off x="5216303" y="6427622"/>
            <a:ext cx="25074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rgbClr val="6D041D"/>
                </a:solidFill>
                <a:latin typeface="Century"/>
                <a:cs typeface="Century"/>
              </a:rPr>
              <a:t>Dr.ssa Emanuela Paone 19.09.2026</a:t>
            </a:r>
          </a:p>
        </p:txBody>
      </p:sp>
    </p:spTree>
    <p:extLst>
      <p:ext uri="{BB962C8B-B14F-4D97-AF65-F5344CB8AC3E}">
        <p14:creationId xmlns:p14="http://schemas.microsoft.com/office/powerpoint/2010/main" val="213531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  <p:bldP spid="25" grpId="0" animBg="1"/>
      <p:bldP spid="27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E2AC2-7454-117C-9888-9656D133E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 descr="Immagine che contiene testo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7ED25306-1BE1-B679-7CD0-98145DC5F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96"/>
          <a:stretch>
            <a:fillRect/>
          </a:stretch>
        </p:blipFill>
        <p:spPr>
          <a:xfrm>
            <a:off x="5182195" y="4722556"/>
            <a:ext cx="1732609" cy="144794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87A3CB-7203-9F4F-127F-79904A6B4702}"/>
              </a:ext>
            </a:extLst>
          </p:cNvPr>
          <p:cNvSpPr txBox="1"/>
          <p:nvPr/>
        </p:nvSpPr>
        <p:spPr>
          <a:xfrm>
            <a:off x="7787846" y="6169946"/>
            <a:ext cx="42915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i="1" dirty="0">
                <a:latin typeface="Cambria" panose="02040503050406030204" pitchFamily="18" charset="0"/>
              </a:rPr>
              <a:t>G. Barbara e M. Costantini 2026; D. Morano et al. 2025; B. Savioli et al. 2004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260F98E-8CBA-3C31-2001-3BCA2DF15F66}"/>
              </a:ext>
            </a:extLst>
          </p:cNvPr>
          <p:cNvSpPr txBox="1"/>
          <p:nvPr/>
        </p:nvSpPr>
        <p:spPr>
          <a:xfrm>
            <a:off x="4089344" y="32103"/>
            <a:ext cx="391831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Stenosi Funzionale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09E134E-56A4-1426-1740-6163C6019B50}"/>
              </a:ext>
            </a:extLst>
          </p:cNvPr>
          <p:cNvSpPr txBox="1"/>
          <p:nvPr/>
        </p:nvSpPr>
        <p:spPr>
          <a:xfrm>
            <a:off x="195309" y="1830296"/>
            <a:ext cx="4145872" cy="4278094"/>
          </a:xfrm>
          <a:prstGeom prst="rect">
            <a:avLst/>
          </a:prstGeom>
          <a:solidFill>
            <a:srgbClr val="FFE6E0"/>
          </a:solidFill>
          <a:ln>
            <a:solidFill>
              <a:srgbClr val="93372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>
                <a:solidFill>
                  <a:srgbClr val="933725"/>
                </a:solidFill>
                <a:latin typeface="Cambria" panose="02040503050406030204" pitchFamily="18" charset="0"/>
              </a:rPr>
              <a:t>Ormoni Gastrointestinali</a:t>
            </a:r>
            <a:endParaRPr lang="it-IT" sz="1400" b="1" dirty="0">
              <a:solidFill>
                <a:srgbClr val="933725"/>
              </a:solidFill>
              <a:highlight>
                <a:srgbClr val="FFFF00"/>
              </a:highlight>
              <a:latin typeface="Cambria" panose="02040503050406030204" pitchFamily="18" charset="0"/>
            </a:endParaRPr>
          </a:p>
          <a:p>
            <a:r>
              <a:rPr lang="it-IT" sz="1000" b="1" dirty="0">
                <a:latin typeface="Cambria" panose="02040503050406030204" pitchFamily="18" charset="0"/>
              </a:rPr>
              <a:t>- Gastrina, Motilina e Colecistochinina (CCK)</a:t>
            </a:r>
            <a:r>
              <a:rPr lang="it-IT" sz="1000" dirty="0">
                <a:latin typeface="Cambria" panose="02040503050406030204" pitchFamily="18" charset="0"/>
              </a:rPr>
              <a:t> </a:t>
            </a:r>
          </a:p>
          <a:p>
            <a:r>
              <a:rPr lang="it-IT" sz="1000" dirty="0">
                <a:latin typeface="Cambria" panose="02040503050406030204" pitchFamily="18" charset="0"/>
              </a:rPr>
              <a:t>Stimolano la contrazione della muscolatura liscia e promuovono lo svuotamento o il transito.</a:t>
            </a:r>
          </a:p>
          <a:p>
            <a:endParaRPr lang="it-IT" altLang="it-IT" sz="1000" b="1" dirty="0">
              <a:latin typeface="Cambria" panose="02040503050406030204" pitchFamily="18" charset="0"/>
            </a:endParaRPr>
          </a:p>
          <a:p>
            <a:r>
              <a:rPr lang="it-IT" altLang="it-IT" sz="1000" b="1" dirty="0">
                <a:latin typeface="Cambria" panose="02040503050406030204" pitchFamily="18" charset="0"/>
              </a:rPr>
              <a:t>- Somatostatina e Peptide Intestinale Vasoattivo (VIP)</a:t>
            </a:r>
            <a:r>
              <a:rPr lang="it-IT" altLang="it-IT" sz="1000" dirty="0">
                <a:latin typeface="Cambria" panose="02040503050406030204" pitchFamily="18" charset="0"/>
              </a:rPr>
              <a:t> </a:t>
            </a:r>
          </a:p>
          <a:p>
            <a:r>
              <a:rPr lang="it-IT" altLang="it-IT" sz="1000" dirty="0">
                <a:latin typeface="Cambria" panose="02040503050406030204" pitchFamily="18" charset="0"/>
              </a:rPr>
              <a:t>Hanno generalmente un effetto inibitorio, inducendo il rilassamento della muscolatura e degli sfinteri.</a:t>
            </a:r>
          </a:p>
          <a:p>
            <a:endParaRPr lang="it-IT" sz="1000" dirty="0">
              <a:latin typeface="Cambria" panose="02040503050406030204" pitchFamily="18" charset="0"/>
            </a:endParaRPr>
          </a:p>
          <a:p>
            <a:r>
              <a:rPr lang="it-IT" altLang="it-IT" sz="1000" b="1" dirty="0">
                <a:latin typeface="Cambria" panose="02040503050406030204" pitchFamily="18" charset="0"/>
              </a:rPr>
              <a:t>- Incretine (GLP-1 e GIP)</a:t>
            </a:r>
          </a:p>
          <a:p>
            <a:r>
              <a:rPr lang="it-IT" altLang="it-IT" sz="1000" dirty="0">
                <a:latin typeface="Cambria" panose="02040503050406030204" pitchFamily="18" charset="0"/>
              </a:rPr>
              <a:t>Ormoni che rallentano lo svuotamento gastrico e la motilità della prima parte dell'intestino per ottimizzare l'assorbimento.</a:t>
            </a:r>
          </a:p>
          <a:p>
            <a:r>
              <a:rPr lang="it-IT" sz="1000" b="1" dirty="0">
                <a:latin typeface="Cambria" panose="02040503050406030204" pitchFamily="18" charset="0"/>
              </a:rPr>
              <a:t>Un'attivazione eccessiva o l'uso di farmaci che mimano questi ormoni (come gli agonisti del recettore GLP-1) possono talvolta indurre blocchi della motilità o pseudo-ostruzioni</a:t>
            </a:r>
          </a:p>
          <a:p>
            <a:endParaRPr lang="it-IT" altLang="it-IT" sz="1000" b="1" dirty="0">
              <a:latin typeface="Cambria" panose="02040503050406030204" pitchFamily="18" charset="0"/>
            </a:endParaRPr>
          </a:p>
          <a:p>
            <a:pPr algn="ctr"/>
            <a:r>
              <a:rPr lang="it-IT" sz="1400" b="1" dirty="0">
                <a:solidFill>
                  <a:srgbClr val="933725"/>
                </a:solidFill>
                <a:latin typeface="Cambria" panose="02040503050406030204" pitchFamily="18" charset="0"/>
              </a:rPr>
              <a:t>Ormoni Sessuali </a:t>
            </a:r>
            <a:r>
              <a:rPr lang="it-IT" sz="1100" b="1" dirty="0">
                <a:solidFill>
                  <a:srgbClr val="933725"/>
                </a:solidFill>
                <a:latin typeface="Cambria" panose="02040503050406030204" pitchFamily="18" charset="0"/>
              </a:rPr>
              <a:t>(Estrogeni e Progesterone)</a:t>
            </a:r>
            <a:endParaRPr lang="it-IT" sz="1100" dirty="0">
              <a:solidFill>
                <a:srgbClr val="933725"/>
              </a:solidFill>
              <a:latin typeface="Cambria" panose="02040503050406030204" pitchFamily="18" charset="0"/>
            </a:endParaRPr>
          </a:p>
          <a:p>
            <a:r>
              <a:rPr lang="it-IT" sz="1000" dirty="0">
                <a:latin typeface="Cambria" panose="02040503050406030204" pitchFamily="18" charset="0"/>
              </a:rPr>
              <a:t>Sbalzi ormonali o il calo degli estrogeni (es.: menopausa o  specifiche fasi del ciclo) aumentano la sensibilità viscerale e riducono l'efficacia della muscolatura liscia, predisponendo a stipsi alternata a spasmi dolorosi. </a:t>
            </a:r>
          </a:p>
          <a:p>
            <a:endParaRPr lang="it-IT" altLang="it-IT" sz="1000" b="1" dirty="0">
              <a:latin typeface="Cambria" panose="02040503050406030204" pitchFamily="18" charset="0"/>
            </a:endParaRPr>
          </a:p>
          <a:p>
            <a:pPr algn="ctr"/>
            <a:r>
              <a:rPr lang="it-IT" sz="1400" b="1" dirty="0">
                <a:solidFill>
                  <a:srgbClr val="933725"/>
                </a:solidFill>
                <a:latin typeface="Cambria" panose="02040503050406030204" pitchFamily="18" charset="0"/>
              </a:rPr>
              <a:t>Cortisolo e Stress</a:t>
            </a:r>
            <a:endParaRPr lang="it-IT" sz="1400" dirty="0">
              <a:solidFill>
                <a:srgbClr val="933725"/>
              </a:solidFill>
              <a:latin typeface="Cambria" panose="02040503050406030204" pitchFamily="18" charset="0"/>
            </a:endParaRPr>
          </a:p>
          <a:p>
            <a:r>
              <a:rPr lang="it-IT" sz="1000" dirty="0">
                <a:latin typeface="Cambria" panose="02040503050406030204" pitchFamily="18" charset="0"/>
              </a:rPr>
              <a:t>L'attivazione del sistema nervoso simpatico (stress cronico) altera il rilascio degli ormoni intestinali e "spegne" la normale peristalsi coordinata dal nervo vago, favorendo contrazioni disordinate e dolorose (iperalgesia viscerale)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52A336C-9668-F8FD-D3D2-EBD8E8B8ECE4}"/>
              </a:ext>
            </a:extLst>
          </p:cNvPr>
          <p:cNvSpPr txBox="1"/>
          <p:nvPr/>
        </p:nvSpPr>
        <p:spPr>
          <a:xfrm>
            <a:off x="474133" y="35898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286C5CE-3536-B5E1-3B3B-B5A5F5FD6FE3}"/>
              </a:ext>
            </a:extLst>
          </p:cNvPr>
          <p:cNvSpPr txBox="1"/>
          <p:nvPr/>
        </p:nvSpPr>
        <p:spPr>
          <a:xfrm>
            <a:off x="658864" y="655829"/>
            <a:ext cx="11266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rgbClr val="000000"/>
                </a:solidFill>
                <a:latin typeface="Cambria" panose="02040503050406030204" pitchFamily="18" charset="0"/>
              </a:rPr>
              <a:t>S</a:t>
            </a:r>
            <a:r>
              <a:rPr lang="it-IT" sz="1600" b="1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tenosi funzionale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è un </a:t>
            </a:r>
            <a:r>
              <a:rPr lang="it-IT" sz="1600" b="1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restringimento temporaneo o cronico del lume viscerale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dovuto a spasmi muscolari o problemi nella coordinazione </a:t>
            </a:r>
            <a:r>
              <a:rPr lang="it-IT" sz="1600" dirty="0">
                <a:solidFill>
                  <a:srgbClr val="000000"/>
                </a:solidFill>
                <a:latin typeface="Cambria" panose="02040503050406030204" pitchFamily="18" charset="0"/>
              </a:rPr>
              <a:t>motoria, non è causata da un'ostruzione fisica (es. tumori, cicatrici, interventi chirurgici)</a:t>
            </a:r>
            <a:r>
              <a:rPr lang="it-IT" sz="1600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. </a:t>
            </a:r>
          </a:p>
          <a:p>
            <a:pPr marL="0" indent="0" algn="ctr" rtl="0" eaLnBrk="1" latinLnBrk="0" hangingPunct="1">
              <a:buNone/>
            </a:pPr>
            <a:endParaRPr lang="it-IT" sz="16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ctr"/>
            <a:r>
              <a:rPr lang="it-IT" sz="1600" b="1" dirty="0">
                <a:solidFill>
                  <a:srgbClr val="933725"/>
                </a:solidFill>
                <a:latin typeface="Cambria" panose="02040503050406030204" pitchFamily="18" charset="0"/>
              </a:rPr>
              <a:t>Centrale è il legame </a:t>
            </a:r>
            <a:r>
              <a:rPr lang="it-IT" sz="1600" b="1" dirty="0">
                <a:solidFill>
                  <a:srgbClr val="933725"/>
                </a:solidFill>
                <a:effectLst/>
                <a:latin typeface="Cambria" panose="02040503050406030204" pitchFamily="18" charset="0"/>
              </a:rPr>
              <a:t>tra </a:t>
            </a:r>
            <a:r>
              <a:rPr lang="it-IT" sz="1600" b="1" dirty="0">
                <a:solidFill>
                  <a:srgbClr val="933725"/>
                </a:solidFill>
                <a:latin typeface="Cambria" panose="02040503050406030204" pitchFamily="18" charset="0"/>
              </a:rPr>
              <a:t>O</a:t>
            </a:r>
            <a:r>
              <a:rPr lang="it-IT" sz="1600" b="1" dirty="0">
                <a:solidFill>
                  <a:srgbClr val="933725"/>
                </a:solidFill>
                <a:effectLst/>
                <a:latin typeface="Cambria" panose="02040503050406030204" pitchFamily="18" charset="0"/>
              </a:rPr>
              <a:t>rmoni </a:t>
            </a:r>
            <a:r>
              <a:rPr lang="it-IT" sz="1600" b="1" dirty="0">
                <a:solidFill>
                  <a:srgbClr val="933725"/>
                </a:solidFill>
                <a:latin typeface="Cambria" panose="02040503050406030204" pitchFamily="18" charset="0"/>
              </a:rPr>
              <a:t>e SNE </a:t>
            </a:r>
            <a:r>
              <a:rPr lang="it-IT" sz="1600" b="1" dirty="0">
                <a:solidFill>
                  <a:srgbClr val="933725"/>
                </a:solidFill>
                <a:effectLst/>
                <a:latin typeface="Cambria" panose="02040503050406030204" pitchFamily="18" charset="0"/>
              </a:rPr>
              <a:t>(motilità/peristalsi)</a:t>
            </a:r>
            <a:endParaRPr lang="it-IT" sz="1600" b="1" dirty="0">
              <a:solidFill>
                <a:srgbClr val="933725"/>
              </a:solidFill>
              <a:latin typeface="Cambria" panose="020405030504060302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452377C-8EC8-6F88-71A5-F5AFEFB52108}"/>
              </a:ext>
            </a:extLst>
          </p:cNvPr>
          <p:cNvSpPr txBox="1"/>
          <p:nvPr/>
        </p:nvSpPr>
        <p:spPr>
          <a:xfrm>
            <a:off x="4480591" y="3396144"/>
            <a:ext cx="3230816" cy="1231106"/>
          </a:xfrm>
          <a:prstGeom prst="rect">
            <a:avLst/>
          </a:prstGeom>
          <a:noFill/>
          <a:ln w="28575">
            <a:solidFill>
              <a:srgbClr val="93372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Cambria" panose="02040503050406030204" pitchFamily="18" charset="0"/>
              </a:rPr>
              <a:t>Genesi della Stenosi Funzionale</a:t>
            </a:r>
            <a:endParaRPr lang="it-IT" sz="1600" dirty="0">
              <a:latin typeface="Cambria" panose="02040503050406030204" pitchFamily="18" charset="0"/>
            </a:endParaRPr>
          </a:p>
          <a:p>
            <a:r>
              <a:rPr lang="it-IT" sz="1400" dirty="0">
                <a:latin typeface="Cambria" panose="02040503050406030204" pitchFamily="18" charset="0"/>
              </a:rPr>
              <a:t>Quando l'equilibrio tra gli ormoni che stimolano la contrazione e quelli che inducono il rilassamento si interrompe, la coordinazione muscolare salta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F59C79A-550A-51DD-63C5-780A6099160E}"/>
              </a:ext>
            </a:extLst>
          </p:cNvPr>
          <p:cNvSpPr txBox="1"/>
          <p:nvPr/>
        </p:nvSpPr>
        <p:spPr>
          <a:xfrm>
            <a:off x="8504004" y="2696362"/>
            <a:ext cx="3575401" cy="1292662"/>
          </a:xfrm>
          <a:prstGeom prst="rect">
            <a:avLst/>
          </a:prstGeom>
          <a:noFill/>
          <a:ln>
            <a:solidFill>
              <a:srgbClr val="5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Cambria" panose="02040503050406030204" pitchFamily="18" charset="0"/>
              </a:rPr>
              <a:t>Iper-reattività Segmentaria (Spasmo)</a:t>
            </a:r>
          </a:p>
          <a:p>
            <a:r>
              <a:rPr lang="it-IT" sz="1100" dirty="0">
                <a:latin typeface="Cambria" panose="02040503050406030204" pitchFamily="18" charset="0"/>
              </a:rPr>
              <a:t>In un segmento specifico dell'intestino o dello stomaco (es. il piloro o il colon) si genera una contrazione muscolare fissa e dolorosa che simula una stenosi. </a:t>
            </a:r>
          </a:p>
          <a:p>
            <a:r>
              <a:rPr lang="it-IT" sz="1100" dirty="0">
                <a:latin typeface="Cambria" panose="02040503050406030204" pitchFamily="18" charset="0"/>
              </a:rPr>
              <a:t>Il transito viene fortemente rallentato, provocando sintomi simili a quelli di un'ostruzione meccanica </a:t>
            </a:r>
          </a:p>
          <a:p>
            <a:r>
              <a:rPr lang="it-IT" sz="1100" b="1" dirty="0">
                <a:latin typeface="Cambria" panose="02040503050406030204" pitchFamily="18" charset="0"/>
              </a:rPr>
              <a:t>Sintomi:</a:t>
            </a:r>
            <a:r>
              <a:rPr lang="it-IT" sz="1100" dirty="0">
                <a:latin typeface="Cambria" panose="02040503050406030204" pitchFamily="18" charset="0"/>
              </a:rPr>
              <a:t> dolore, nausea, forte distensione addominale.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3940FB6-4953-FAE8-94BE-D977247E2971}"/>
              </a:ext>
            </a:extLst>
          </p:cNvPr>
          <p:cNvSpPr txBox="1"/>
          <p:nvPr/>
        </p:nvSpPr>
        <p:spPr>
          <a:xfrm>
            <a:off x="8504004" y="4306213"/>
            <a:ext cx="3575401" cy="1046440"/>
          </a:xfrm>
          <a:prstGeom prst="rect">
            <a:avLst/>
          </a:prstGeom>
          <a:noFill/>
          <a:ln>
            <a:solidFill>
              <a:srgbClr val="5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Cambria" panose="02040503050406030204" pitchFamily="18" charset="0"/>
              </a:rPr>
              <a:t>Mancato rilasciamento a valle</a:t>
            </a:r>
            <a:endParaRPr lang="it-IT" sz="1200" dirty="0">
              <a:latin typeface="Cambria" panose="02040503050406030204" pitchFamily="18" charset="0"/>
            </a:endParaRPr>
          </a:p>
          <a:p>
            <a:r>
              <a:rPr lang="it-IT" sz="1000" dirty="0">
                <a:latin typeface="Cambria" panose="02040503050406030204" pitchFamily="18" charset="0"/>
              </a:rPr>
              <a:t>La peristalsi richiede che, mentre un segmento si contrae, quello immediatamente successivo si rilassi. </a:t>
            </a:r>
          </a:p>
          <a:p>
            <a:r>
              <a:rPr lang="it-IT" sz="1000" dirty="0">
                <a:latin typeface="Cambria" panose="02040503050406030204" pitchFamily="18" charset="0"/>
              </a:rPr>
              <a:t>Se gli ormoni e i neurotrasmettitori rilassanti scarseggiano, il segmento a valle resta chiuso, creando una barriera funzionale.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ED0F3F5-C36B-5603-5658-2802B81E4765}"/>
              </a:ext>
            </a:extLst>
          </p:cNvPr>
          <p:cNvSpPr txBox="1"/>
          <p:nvPr/>
        </p:nvSpPr>
        <p:spPr>
          <a:xfrm>
            <a:off x="4851457" y="6416167"/>
            <a:ext cx="25074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rgbClr val="6D041D"/>
                </a:solidFill>
                <a:latin typeface="Century"/>
                <a:cs typeface="Century"/>
              </a:rPr>
              <a:t>Dr.ssa Emanuela Paone 19.09.2026</a:t>
            </a:r>
          </a:p>
        </p:txBody>
      </p:sp>
      <p:cxnSp>
        <p:nvCxnSpPr>
          <p:cNvPr id="6" name="Connettore diritto a freccia 5">
            <a:extLst>
              <a:ext uri="{FF2B5EF4-FFF2-40B4-BE49-F238E27FC236}">
                <a16:creationId xmlns:a16="http://schemas.microsoft.com/office/drawing/2014/main" id="{B3CD4CD0-A851-C3EC-E316-64BEFD4A1A77}"/>
              </a:ext>
            </a:extLst>
          </p:cNvPr>
          <p:cNvCxnSpPr>
            <a:cxnSpLocks/>
          </p:cNvCxnSpPr>
          <p:nvPr/>
        </p:nvCxnSpPr>
        <p:spPr>
          <a:xfrm flipV="1">
            <a:off x="7894004" y="3503175"/>
            <a:ext cx="499449" cy="363440"/>
          </a:xfrm>
          <a:prstGeom prst="straightConnector1">
            <a:avLst/>
          </a:prstGeom>
          <a:ln>
            <a:solidFill>
              <a:srgbClr val="9337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a freccia 11">
            <a:extLst>
              <a:ext uri="{FF2B5EF4-FFF2-40B4-BE49-F238E27FC236}">
                <a16:creationId xmlns:a16="http://schemas.microsoft.com/office/drawing/2014/main" id="{615419AD-3555-B160-D3D3-874E90B5EFDC}"/>
              </a:ext>
            </a:extLst>
          </p:cNvPr>
          <p:cNvCxnSpPr>
            <a:cxnSpLocks/>
          </p:cNvCxnSpPr>
          <p:nvPr/>
        </p:nvCxnSpPr>
        <p:spPr>
          <a:xfrm>
            <a:off x="7925460" y="4329290"/>
            <a:ext cx="490571" cy="351897"/>
          </a:xfrm>
          <a:prstGeom prst="straightConnector1">
            <a:avLst/>
          </a:prstGeom>
          <a:ln>
            <a:solidFill>
              <a:srgbClr val="9337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magine 18" descr="Immagine che contiene testo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F68F5501-7902-A009-F588-15CEEB969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5" b="47123"/>
          <a:stretch>
            <a:fillRect/>
          </a:stretch>
        </p:blipFill>
        <p:spPr>
          <a:xfrm>
            <a:off x="5182195" y="1868628"/>
            <a:ext cx="1732609" cy="136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3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06F6A1-F9C7-1F3F-9CAE-5780C2805881}"/>
              </a:ext>
            </a:extLst>
          </p:cNvPr>
          <p:cNvSpPr txBox="1"/>
          <p:nvPr/>
        </p:nvSpPr>
        <p:spPr>
          <a:xfrm>
            <a:off x="2883420" y="100900"/>
            <a:ext cx="6425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Stenosi funzionale dopo chirurgia bariatrica</a:t>
            </a:r>
            <a:endParaRPr lang="it-IT" sz="2400" dirty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CFEDAE4-6817-FB49-E6E3-DE1A0FCB3248}"/>
              </a:ext>
            </a:extLst>
          </p:cNvPr>
          <p:cNvSpPr txBox="1"/>
          <p:nvPr/>
        </p:nvSpPr>
        <p:spPr>
          <a:xfrm>
            <a:off x="4787789" y="6382466"/>
            <a:ext cx="25074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rgbClr val="6D041D"/>
                </a:solidFill>
                <a:latin typeface="Century"/>
                <a:cs typeface="Century"/>
              </a:rPr>
              <a:t>Dr.ssa Emanuela Paone 19.09.2026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8FFE67F-E250-6D0E-55A1-F0D2A07DAD4C}"/>
              </a:ext>
            </a:extLst>
          </p:cNvPr>
          <p:cNvSpPr txBox="1"/>
          <p:nvPr/>
        </p:nvSpPr>
        <p:spPr>
          <a:xfrm>
            <a:off x="146757" y="640729"/>
            <a:ext cx="11943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Cambria" panose="02040503050406030204" pitchFamily="18" charset="0"/>
              </a:rPr>
              <a:t>La </a:t>
            </a:r>
            <a:r>
              <a:rPr lang="it-IT" sz="1200" b="1" dirty="0">
                <a:latin typeface="Cambria" panose="02040503050406030204" pitchFamily="18" charset="0"/>
              </a:rPr>
              <a:t>stenosi funzionale dopo chirurgia bariatrica</a:t>
            </a:r>
            <a:r>
              <a:rPr lang="it-IT" sz="1200" dirty="0">
                <a:latin typeface="Cambria" panose="02040503050406030204" pitchFamily="18" charset="0"/>
              </a:rPr>
              <a:t> è una complicanza ostruttiva nota, in particolare dopo </a:t>
            </a:r>
            <a:r>
              <a:rPr lang="it-IT" sz="1200" i="1" dirty="0">
                <a:latin typeface="Cambria" panose="02040503050406030204" pitchFamily="18" charset="0"/>
              </a:rPr>
              <a:t>Sleeve </a:t>
            </a:r>
            <a:r>
              <a:rPr lang="it-IT" sz="1200" i="1" dirty="0" err="1">
                <a:latin typeface="Cambria" panose="02040503050406030204" pitchFamily="18" charset="0"/>
              </a:rPr>
              <a:t>Gastrectomy</a:t>
            </a:r>
            <a:r>
              <a:rPr lang="it-IT" sz="1200" i="1" dirty="0">
                <a:latin typeface="Cambria" panose="02040503050406030204" pitchFamily="18" charset="0"/>
              </a:rPr>
              <a:t> (LGS) By Pass Gastrico Roux en Y (RYGBP),</a:t>
            </a:r>
            <a:r>
              <a:rPr lang="it-IT" sz="1200" dirty="0"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it-IT" sz="1200" dirty="0">
                <a:latin typeface="Cambria" panose="02040503050406030204" pitchFamily="18" charset="0"/>
              </a:rPr>
              <a:t>caratterizzata dalla difficoltà o impossibilità di transito del cibo </a:t>
            </a:r>
            <a:r>
              <a:rPr lang="it-IT" sz="1200" b="1" dirty="0">
                <a:latin typeface="Cambria" panose="02040503050406030204" pitchFamily="18" charset="0"/>
              </a:rPr>
              <a:t>in assenza di un vero restringimento </a:t>
            </a:r>
            <a:r>
              <a:rPr lang="it-IT" sz="1200" dirty="0">
                <a:latin typeface="Cambria" panose="02040503050406030204" pitchFamily="18" charset="0"/>
              </a:rPr>
              <a:t>anatomico o cicatriziale della parete gastrica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94FB617-F268-94B7-2604-BC7846E4E1BB}"/>
              </a:ext>
            </a:extLst>
          </p:cNvPr>
          <p:cNvSpPr txBox="1"/>
          <p:nvPr/>
        </p:nvSpPr>
        <p:spPr>
          <a:xfrm>
            <a:off x="7335550" y="2042600"/>
            <a:ext cx="376648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Insorgenza</a:t>
            </a:r>
          </a:p>
          <a:p>
            <a:r>
              <a:rPr lang="it-IT" sz="1400" dirty="0">
                <a:latin typeface="Cambria" panose="02040503050406030204" pitchFamily="18" charset="0"/>
              </a:rPr>
              <a:t>- </a:t>
            </a:r>
            <a:r>
              <a:rPr lang="it-IT" sz="1200" b="1" dirty="0">
                <a:latin typeface="Cambria" panose="02040503050406030204" pitchFamily="18" charset="0"/>
              </a:rPr>
              <a:t>Precoce</a:t>
            </a:r>
            <a:r>
              <a:rPr lang="it-IT" sz="1200" dirty="0">
                <a:latin typeface="Cambria" panose="02040503050406030204" pitchFamily="18" charset="0"/>
              </a:rPr>
              <a:t> </a:t>
            </a:r>
            <a:r>
              <a:rPr 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 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entro le prime 6 settimane dall’intervento</a:t>
            </a:r>
          </a:p>
          <a:p>
            <a:r>
              <a:rPr 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- </a:t>
            </a:r>
            <a:r>
              <a:rPr 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Tardiva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 a distanza di mesi e/o anni dall'intervento</a:t>
            </a:r>
            <a:endParaRPr lang="it-IT" sz="1200" dirty="0">
              <a:latin typeface="Cambria" panose="02040503050406030204" pitchFamily="18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A54B53C-3BA2-6E19-8D34-58520FC47CE2}"/>
              </a:ext>
            </a:extLst>
          </p:cNvPr>
          <p:cNvSpPr txBox="1"/>
          <p:nvPr/>
        </p:nvSpPr>
        <p:spPr>
          <a:xfrm>
            <a:off x="6735062" y="2807147"/>
            <a:ext cx="4749376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Incidenza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 LSG 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intorno all'1,1%–1,4% in ampie casistiche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Aumenta  fino al </a:t>
            </a: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10%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 nei casi di re-sleeve o dopo BG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RYGBP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 tra il </a:t>
            </a: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4,7% e il 27%</a:t>
            </a:r>
            <a:endParaRPr lang="it-IT" sz="1200" dirty="0">
              <a:latin typeface="Cambria" panose="02040503050406030204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C5FC51E-BB3C-4C5C-B99A-3D0A7AD2331A}"/>
              </a:ext>
            </a:extLst>
          </p:cNvPr>
          <p:cNvSpPr txBox="1"/>
          <p:nvPr/>
        </p:nvSpPr>
        <p:spPr>
          <a:xfrm>
            <a:off x="404828" y="1276757"/>
            <a:ext cx="5136342" cy="1354217"/>
          </a:xfrm>
          <a:prstGeom prst="rect">
            <a:avLst/>
          </a:prstGeom>
          <a:solidFill>
            <a:srgbClr val="CFF3FF"/>
          </a:solidFill>
        </p:spPr>
        <p:txBody>
          <a:bodyPr wrap="non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Stenosi Organica (Meccanica o Cicatriziale)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dirty="0">
                <a:solidFill>
                  <a:srgbClr val="303030"/>
                </a:solidFill>
                <a:latin typeface="Cambria" panose="02040503050406030204" pitchFamily="18" charset="0"/>
              </a:rPr>
              <a:t>Deriva da un reale restringimento anatomico del lume gastrico o dello stoma anastomotico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1000" b="1" dirty="0">
              <a:solidFill>
                <a:srgbClr val="303030"/>
              </a:solidFill>
              <a:latin typeface="Cambria" panose="020405030504060302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b="1" dirty="0">
                <a:solidFill>
                  <a:srgbClr val="303030"/>
                </a:solidFill>
                <a:latin typeface="Cambria" panose="02040503050406030204" pitchFamily="18" charset="0"/>
              </a:rPr>
              <a:t>Cause principali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dirty="0">
                <a:solidFill>
                  <a:srgbClr val="303030"/>
                </a:solidFill>
                <a:latin typeface="Cambria" panose="02040503050406030204" pitchFamily="18" charset="0"/>
              </a:rPr>
              <a:t>- Edema o ischemia precoci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dirty="0">
                <a:solidFill>
                  <a:srgbClr val="303030"/>
                </a:solidFill>
                <a:latin typeface="Cambria" panose="02040503050406030204" pitchFamily="18" charset="0"/>
              </a:rPr>
              <a:t>- Ematomi intramurali della parete gastrica re-sleeve troppo stretto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dirty="0">
                <a:solidFill>
                  <a:srgbClr val="303030"/>
                </a:solidFill>
                <a:latin typeface="Cambria" panose="02040503050406030204" pitchFamily="18" charset="0"/>
              </a:rPr>
              <a:t>- Ulcerazioni peptiche/ischemiche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dirty="0">
                <a:solidFill>
                  <a:srgbClr val="303030"/>
                </a:solidFill>
                <a:latin typeface="Cambria" panose="02040503050406030204" pitchFamily="18" charset="0"/>
              </a:rPr>
              <a:t>- Secondarie a consumo di  FANS o alcol (nel RYGBP).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9ED6835-39A9-60FD-1197-0A0B12175B95}"/>
              </a:ext>
            </a:extLst>
          </p:cNvPr>
          <p:cNvSpPr txBox="1"/>
          <p:nvPr/>
        </p:nvSpPr>
        <p:spPr>
          <a:xfrm>
            <a:off x="508732" y="3528647"/>
            <a:ext cx="4749376" cy="1523494"/>
          </a:xfrm>
          <a:prstGeom prst="rect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400" b="1" dirty="0">
                <a:solidFill>
                  <a:srgbClr val="303030"/>
                </a:solidFill>
                <a:latin typeface="Cambria" panose="02040503050406030204" pitchFamily="18" charset="0"/>
              </a:rPr>
              <a:t>Stenosi Funzionale (Torsione o </a:t>
            </a:r>
            <a:r>
              <a:rPr lang="it-IT" altLang="it-IT" sz="1400" b="1" dirty="0" err="1">
                <a:solidFill>
                  <a:srgbClr val="303030"/>
                </a:solidFill>
                <a:latin typeface="Cambria" panose="02040503050406030204" pitchFamily="18" charset="0"/>
              </a:rPr>
              <a:t>Kinking</a:t>
            </a:r>
            <a:r>
              <a:rPr lang="it-IT" altLang="it-IT" sz="1400" b="1" dirty="0">
                <a:solidFill>
                  <a:srgbClr val="303030"/>
                </a:solidFill>
                <a:latin typeface="Cambria" panose="02040503050406030204" pitchFamily="18" charset="0"/>
              </a:rPr>
              <a:t>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Caratterizzata da un'ostruzione dinamica o geometrica in assenza di un restringimento fisso della parete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sz="1000" b="1" dirty="0">
              <a:solidFill>
                <a:srgbClr val="303030"/>
              </a:solidFill>
              <a:latin typeface="Cambria" panose="020405030504060302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Cause principali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000" dirty="0">
                <a:solidFill>
                  <a:srgbClr val="303030"/>
                </a:solidFill>
                <a:latin typeface="Cambria" panose="02040503050406030204" pitchFamily="18" charset="0"/>
              </a:rPr>
              <a:t>- </a:t>
            </a:r>
            <a:r>
              <a:rPr lang="it-IT" altLang="it-IT" sz="1100" dirty="0">
                <a:solidFill>
                  <a:srgbClr val="303030"/>
                </a:solidFill>
                <a:latin typeface="Cambria" panose="02040503050406030204" pitchFamily="18" charset="0"/>
              </a:rPr>
              <a:t>Torsione assiale (</a:t>
            </a:r>
            <a:r>
              <a:rPr lang="it-IT" altLang="it-IT" sz="1100" i="1" dirty="0" err="1">
                <a:solidFill>
                  <a:srgbClr val="303030"/>
                </a:solidFill>
                <a:latin typeface="Cambria" panose="02040503050406030204" pitchFamily="18" charset="0"/>
              </a:rPr>
              <a:t>twisting</a:t>
            </a:r>
            <a:r>
              <a:rPr lang="it-IT" altLang="it-IT" sz="1100" dirty="0">
                <a:solidFill>
                  <a:srgbClr val="303030"/>
                </a:solidFill>
                <a:latin typeface="Cambria" panose="02040503050406030204" pitchFamily="18" charset="0"/>
              </a:rPr>
              <a:t>) del tubulo gastrico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100" dirty="0">
                <a:solidFill>
                  <a:srgbClr val="303030"/>
                </a:solidFill>
                <a:latin typeface="Cambria" panose="02040503050406030204" pitchFamily="18" charset="0"/>
              </a:rPr>
              <a:t>- Inginocchiamento (</a:t>
            </a:r>
            <a:r>
              <a:rPr lang="it-IT" altLang="it-IT" sz="1100" i="1" dirty="0" err="1">
                <a:solidFill>
                  <a:srgbClr val="303030"/>
                </a:solidFill>
                <a:latin typeface="Cambria" panose="02040503050406030204" pitchFamily="18" charset="0"/>
              </a:rPr>
              <a:t>kinking</a:t>
            </a:r>
            <a:r>
              <a:rPr lang="it-IT" altLang="it-IT" sz="1100" dirty="0">
                <a:solidFill>
                  <a:srgbClr val="303030"/>
                </a:solidFill>
                <a:latin typeface="Cambria" panose="02040503050406030204" pitchFamily="18" charset="0"/>
              </a:rPr>
              <a:t>) a livello dell'incisura </a:t>
            </a:r>
            <a:r>
              <a:rPr lang="it-IT" altLang="it-IT" sz="1100" dirty="0" err="1">
                <a:solidFill>
                  <a:srgbClr val="303030"/>
                </a:solidFill>
                <a:latin typeface="Cambria" panose="02040503050406030204" pitchFamily="18" charset="0"/>
              </a:rPr>
              <a:t>angularis</a:t>
            </a:r>
            <a:r>
              <a:rPr lang="it-IT" altLang="it-IT" sz="1100" dirty="0">
                <a:solidFill>
                  <a:srgbClr val="303030"/>
                </a:solidFill>
                <a:latin typeface="Cambria" panose="02040503050406030204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100" dirty="0">
                <a:solidFill>
                  <a:srgbClr val="303030"/>
                </a:solidFill>
                <a:latin typeface="Cambria" panose="02040503050406030204" pitchFamily="18" charset="0"/>
              </a:rPr>
              <a:t>- Mancata o errata fissazione della parete gastrica posteriore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01E0DDB-1E69-6DC5-C227-7CD06A1DC369}"/>
              </a:ext>
            </a:extLst>
          </p:cNvPr>
          <p:cNvSpPr txBox="1"/>
          <p:nvPr/>
        </p:nvSpPr>
        <p:spPr>
          <a:xfrm>
            <a:off x="6118579" y="3743411"/>
            <a:ext cx="5567097" cy="12311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Sintomatologia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Specificatamente legate al tratto interessato o alle difficoltà di transito del cibo </a:t>
            </a:r>
            <a:endParaRPr lang="it-IT" altLang="it-IT" sz="1200" dirty="0">
              <a:latin typeface="Cambria" panose="020405030504060302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Nausea e vomito ricorrente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Disfagia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 </a:t>
            </a:r>
            <a:r>
              <a:rPr lang="it-IT" altLang="it-IT" sz="1000" dirty="0">
                <a:solidFill>
                  <a:srgbClr val="303030"/>
                </a:solidFill>
                <a:latin typeface="Cambria" panose="02040503050406030204" pitchFamily="18" charset="0"/>
              </a:rPr>
              <a:t>(difficoltà ad ingerire solidi e/o liquidi), intolleranza alimentare e scialorrea o rigurgito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Dolore epigastrico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, senso di blocco o sazietà precoce.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1200" b="1" dirty="0">
                <a:solidFill>
                  <a:srgbClr val="303030"/>
                </a:solidFill>
                <a:latin typeface="Cambria" panose="02040503050406030204" pitchFamily="18" charset="0"/>
              </a:rPr>
              <a:t>Reflusso gastroesofageo severo</a:t>
            </a: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 o pirosi.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3265DEE-8252-1E42-1FF6-383FC10AD409}"/>
              </a:ext>
            </a:extLst>
          </p:cNvPr>
          <p:cNvSpPr txBox="1"/>
          <p:nvPr/>
        </p:nvSpPr>
        <p:spPr>
          <a:xfrm>
            <a:off x="5948458" y="5028116"/>
            <a:ext cx="5907338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Diagnostica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Radiografia delle prime vie digerenti (Rx digerente con contrasto idrosolubile o Bario)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Gastroscopia (EGDS)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it-IT" altLang="it-IT" sz="1200" dirty="0">
                <a:solidFill>
                  <a:srgbClr val="303030"/>
                </a:solidFill>
                <a:latin typeface="Cambria" panose="02040503050406030204" pitchFamily="18" charset="0"/>
              </a:rPr>
              <a:t>TC con ricostruzione 3D</a:t>
            </a:r>
            <a:endParaRPr lang="it-IT" sz="1400" dirty="0">
              <a:latin typeface="Cambria" panose="02040503050406030204" pitchFamily="18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D245EC3-447D-94EF-217D-7D614B69F9E0}"/>
              </a:ext>
            </a:extLst>
          </p:cNvPr>
          <p:cNvSpPr txBox="1"/>
          <p:nvPr/>
        </p:nvSpPr>
        <p:spPr>
          <a:xfrm>
            <a:off x="6251435" y="5951512"/>
            <a:ext cx="5716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i="1" dirty="0">
                <a:latin typeface="Cambria" panose="02040503050406030204" pitchFamily="18" charset="0"/>
              </a:rPr>
              <a:t>A E </a:t>
            </a:r>
            <a:r>
              <a:rPr lang="it-IT" sz="1000" i="1" dirty="0" err="1">
                <a:latin typeface="Cambria" panose="02040503050406030204" pitchFamily="18" charset="0"/>
              </a:rPr>
              <a:t>Henney</a:t>
            </a:r>
            <a:r>
              <a:rPr lang="it-IT" sz="1000" i="1" dirty="0">
                <a:latin typeface="Cambria" panose="02040503050406030204" pitchFamily="18" charset="0"/>
              </a:rPr>
              <a:t> and </a:t>
            </a:r>
            <a:r>
              <a:rPr lang="it-IT" sz="1000" i="1" dirty="0" err="1">
                <a:latin typeface="Cambria" panose="02040503050406030204" pitchFamily="18" charset="0"/>
              </a:rPr>
              <a:t>J</a:t>
            </a:r>
            <a:r>
              <a:rPr lang="it-IT" sz="1000" i="1" dirty="0">
                <a:latin typeface="Cambria" panose="02040503050406030204" pitchFamily="18" charset="0"/>
              </a:rPr>
              <a:t>. PH </a:t>
            </a:r>
            <a:r>
              <a:rPr lang="it-IT" sz="1000" i="1" dirty="0" err="1">
                <a:latin typeface="Cambria" panose="02040503050406030204" pitchFamily="18" charset="0"/>
              </a:rPr>
              <a:t>Wilding</a:t>
            </a:r>
            <a:r>
              <a:rPr lang="it-IT" sz="1000" i="1" dirty="0">
                <a:latin typeface="Cambria" panose="02040503050406030204" pitchFamily="18" charset="0"/>
              </a:rPr>
              <a:t> 2026;</a:t>
            </a:r>
            <a:r>
              <a:rPr lang="it-IT" dirty="0"/>
              <a:t> </a:t>
            </a:r>
            <a:r>
              <a:rPr lang="it-IT" sz="1000" i="1" dirty="0">
                <a:latin typeface="Cambria" panose="02040503050406030204" pitchFamily="18" charset="0"/>
              </a:rPr>
              <a:t>L. </a:t>
            </a:r>
            <a:r>
              <a:rPr lang="it-IT" sz="1000" i="1" dirty="0" err="1">
                <a:latin typeface="Cambria" panose="02040503050406030204" pitchFamily="18" charset="0"/>
              </a:rPr>
              <a:t>Sillén</a:t>
            </a:r>
            <a:r>
              <a:rPr lang="it-IT" sz="1000" i="1" dirty="0">
                <a:latin typeface="Cambria" panose="02040503050406030204" pitchFamily="18" charset="0"/>
              </a:rPr>
              <a:t> et al. 2021; </a:t>
            </a:r>
            <a:r>
              <a:rPr lang="it-IT" sz="1000" i="1" dirty="0" err="1">
                <a:latin typeface="Cambria" panose="02040503050406030204" pitchFamily="18" charset="0"/>
              </a:rPr>
              <a:t>F</a:t>
            </a:r>
            <a:r>
              <a:rPr lang="it-IT" sz="1000" i="1" dirty="0">
                <a:latin typeface="Cambria" panose="02040503050406030204" pitchFamily="18" charset="0"/>
              </a:rPr>
              <a:t>. </a:t>
            </a:r>
            <a:r>
              <a:rPr lang="it-IT" sz="1000" i="1" dirty="0" err="1">
                <a:latin typeface="Cambria" panose="02040503050406030204" pitchFamily="18" charset="0"/>
              </a:rPr>
              <a:t>Turcu</a:t>
            </a:r>
            <a:r>
              <a:rPr lang="it-IT" sz="1000" i="1" dirty="0">
                <a:latin typeface="Cambria" panose="02040503050406030204" pitchFamily="18" charset="0"/>
              </a:rPr>
              <a:t> et al. 2018;</a:t>
            </a:r>
            <a:r>
              <a:rPr lang="it-IT" dirty="0"/>
              <a:t> </a:t>
            </a:r>
            <a:r>
              <a:rPr lang="it-IT" sz="1000" i="1" dirty="0">
                <a:latin typeface="Cambria" panose="02040503050406030204" pitchFamily="18" charset="0"/>
              </a:rPr>
              <a:t>L. </a:t>
            </a:r>
            <a:r>
              <a:rPr lang="it-IT" sz="1000" i="1" dirty="0" err="1">
                <a:latin typeface="Cambria" panose="02040503050406030204" pitchFamily="18" charset="0"/>
              </a:rPr>
              <a:t>Carrodeguas</a:t>
            </a:r>
            <a:r>
              <a:rPr lang="it-IT" sz="1000" i="1" dirty="0">
                <a:latin typeface="Cambria" panose="02040503050406030204" pitchFamily="18" charset="0"/>
              </a:rPr>
              <a:t> et al. 2005</a:t>
            </a: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427BD-F74A-5539-E536-52B8F6307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AF0BDD78-24C4-2084-94FE-51A317AC70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66" t="33604" r="11877" b="3203"/>
          <a:stretch>
            <a:fillRect/>
          </a:stretch>
        </p:blipFill>
        <p:spPr>
          <a:xfrm rot="5400000">
            <a:off x="416607" y="584201"/>
            <a:ext cx="5330518" cy="568959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8E215464-FB01-B20B-F7DF-D18D96EA8940}"/>
              </a:ext>
            </a:extLst>
          </p:cNvPr>
          <p:cNvSpPr txBox="1"/>
          <p:nvPr/>
        </p:nvSpPr>
        <p:spPr>
          <a:xfrm>
            <a:off x="1804577" y="0"/>
            <a:ext cx="9210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rPr>
              <a:t>Diagnosi differenziale necessaria per l’inquadramento 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BEC6852D-58D6-8202-5400-CBF77DA59E91}"/>
              </a:ext>
            </a:extLst>
          </p:cNvPr>
          <p:cNvSpPr/>
          <p:nvPr/>
        </p:nvSpPr>
        <p:spPr>
          <a:xfrm>
            <a:off x="4346220" y="4981410"/>
            <a:ext cx="1444978" cy="2935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C0F30AE-88CF-9372-B140-14A59F199846}"/>
              </a:ext>
            </a:extLst>
          </p:cNvPr>
          <p:cNvSpPr txBox="1"/>
          <p:nvPr/>
        </p:nvSpPr>
        <p:spPr>
          <a:xfrm>
            <a:off x="6265335" y="1101315"/>
            <a:ext cx="5689600" cy="4862870"/>
          </a:xfrm>
          <a:prstGeom prst="rect">
            <a:avLst/>
          </a:prstGeom>
          <a:noFill/>
          <a:ln>
            <a:solidFill>
              <a:srgbClr val="93372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933725"/>
                </a:solidFill>
                <a:latin typeface="Cambria" panose="02040503050406030204" pitchFamily="18" charset="0"/>
              </a:rPr>
              <a:t>Analisi dei Comportamenti</a:t>
            </a:r>
          </a:p>
          <a:p>
            <a:endParaRPr lang="it-IT" dirty="0">
              <a:latin typeface="Cambria" panose="02040503050406030204" pitchFamily="18" charset="0"/>
            </a:endParaRPr>
          </a:p>
          <a:p>
            <a:r>
              <a:rPr lang="it-IT" sz="1200" b="1" dirty="0">
                <a:latin typeface="Cambria" panose="02040503050406030204" pitchFamily="18" charset="0"/>
              </a:rPr>
              <a:t>a. Stile di consumo e masticazione inadeguata</a:t>
            </a:r>
            <a:endParaRPr lang="it-IT" sz="1200" dirty="0">
              <a:latin typeface="Cambria" panose="02040503050406030204" pitchFamily="18" charset="0"/>
            </a:endParaRP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Mangiare troppo rapidamente (Tachifagia)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Bere durante i pasti </a:t>
            </a:r>
          </a:p>
          <a:p>
            <a:pPr lvl="0"/>
            <a:r>
              <a:rPr lang="it-IT" sz="1200" dirty="0">
                <a:latin typeface="Cambria" panose="02040503050406030204" pitchFamily="18" charset="0"/>
              </a:rPr>
              <a:t>-   Aerofagia cosciente o inconscia: Mangiare parlando velocemente, masticare chewing-gum o bere bevande gassate </a:t>
            </a:r>
          </a:p>
          <a:p>
            <a:pPr marL="171450" lvl="0" indent="-171450">
              <a:buFontTx/>
              <a:buChar char="-"/>
            </a:pPr>
            <a:endParaRPr lang="it-IT" sz="1200" b="1" dirty="0">
              <a:latin typeface="Cambria" panose="02040503050406030204" pitchFamily="18" charset="0"/>
            </a:endParaRPr>
          </a:p>
          <a:p>
            <a:pPr lvl="0"/>
            <a:r>
              <a:rPr lang="it-IT" sz="1200" b="1" dirty="0">
                <a:latin typeface="Cambria" panose="02040503050406030204" pitchFamily="18" charset="0"/>
              </a:rPr>
              <a:t>b. Squilibri qualitativi e composizione dei pasti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Pasti eccessivamente ricchi di grassi e fritti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Eccesso o difetto drastico di fibre (in base al tratto interessato)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Scarsa Idratazione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Abuso di sostanze irritanti e neurostimolanti: Alcol, caffeina, spezie piccanti e tabacco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Alimentazione pro infiammatoria: cibi ultraprocessati, ricchi in grassi e zuccheri</a:t>
            </a:r>
          </a:p>
          <a:p>
            <a:pPr marL="171450" lvl="0" indent="-171450">
              <a:buFontTx/>
              <a:buChar char="-"/>
            </a:pPr>
            <a:endParaRPr lang="it-IT" sz="1200" dirty="0">
              <a:latin typeface="Cambria" panose="02040503050406030204" pitchFamily="18" charset="0"/>
            </a:endParaRPr>
          </a:p>
          <a:p>
            <a:pPr marL="228600" indent="-228600">
              <a:buAutoNum type="alphaLcPeriod" startAt="3"/>
            </a:pPr>
            <a:r>
              <a:rPr lang="it-IT" sz="1200" b="1" dirty="0" err="1">
                <a:latin typeface="Cambria" panose="02040503050406030204" pitchFamily="18" charset="0"/>
              </a:rPr>
              <a:t>Crononutrizione</a:t>
            </a:r>
            <a:r>
              <a:rPr lang="it-IT" sz="1200" b="1" dirty="0">
                <a:latin typeface="Cambria" panose="02040503050406030204" pitchFamily="18" charset="0"/>
              </a:rPr>
              <a:t> e contesti stressogeni</a:t>
            </a:r>
          </a:p>
          <a:p>
            <a:r>
              <a:rPr lang="it-IT" sz="1200" dirty="0">
                <a:latin typeface="Cambria" panose="02040503050406030204" pitchFamily="18" charset="0"/>
              </a:rPr>
              <a:t>-    Irregolarità dei pasti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Consumare pasti abbondanti prima di coricarsi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Sedentarietà</a:t>
            </a:r>
          </a:p>
          <a:p>
            <a:pPr marL="171450" lvl="0" indent="-171450">
              <a:buFontTx/>
              <a:buChar char="-"/>
            </a:pPr>
            <a:r>
              <a:rPr lang="it-IT" sz="1200" dirty="0">
                <a:latin typeface="Cambria" panose="02040503050406030204" pitchFamily="18" charset="0"/>
              </a:rPr>
              <a:t>Mangiare in condizioni di </a:t>
            </a:r>
            <a:r>
              <a:rPr lang="it-IT" sz="1200" i="1" dirty="0">
                <a:latin typeface="Cambria" panose="02040503050406030204" pitchFamily="18" charset="0"/>
              </a:rPr>
              <a:t>stress psicologico acuto o ansia</a:t>
            </a:r>
            <a:r>
              <a:rPr lang="it-IT" sz="1200" dirty="0">
                <a:latin typeface="Cambria" panose="02040503050406030204" pitchFamily="18" charset="0"/>
              </a:rPr>
              <a:t>: L'attivazione del sistema nervoso simpatico blocca la digestione a monte per via puramente funzionale.</a:t>
            </a:r>
          </a:p>
          <a:p>
            <a:pPr lvl="0"/>
            <a:endParaRPr lang="it-IT" sz="1200" dirty="0">
              <a:latin typeface="Cambria" panose="02040503050406030204" pitchFamily="18" charset="0"/>
            </a:endParaRPr>
          </a:p>
          <a:p>
            <a:r>
              <a:rPr lang="it-IT" sz="1200" b="1" dirty="0">
                <a:latin typeface="Cambria" panose="02040503050406030204" pitchFamily="18" charset="0"/>
              </a:rPr>
              <a:t>d. Automedicazione e/o abuso con FANS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03FBB30-1552-96B4-AF2C-E9A3AC580C9C}"/>
              </a:ext>
            </a:extLst>
          </p:cNvPr>
          <p:cNvSpPr txBox="1"/>
          <p:nvPr/>
        </p:nvSpPr>
        <p:spPr>
          <a:xfrm>
            <a:off x="4787789" y="6471587"/>
            <a:ext cx="25074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>
                <a:solidFill>
                  <a:srgbClr val="6D041D"/>
                </a:solidFill>
                <a:latin typeface="Century"/>
                <a:cs typeface="Century"/>
              </a:rPr>
              <a:t>Dr.ssa Emanuela Paone 19.09.2026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E71CF21-9D4F-DEFC-3900-E1DEB62CABC6}"/>
              </a:ext>
            </a:extLst>
          </p:cNvPr>
          <p:cNvSpPr txBox="1"/>
          <p:nvPr/>
        </p:nvSpPr>
        <p:spPr>
          <a:xfrm>
            <a:off x="9334006" y="6102255"/>
            <a:ext cx="14366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latin typeface="Cambria" panose="02040503050406030204" pitchFamily="18" charset="0"/>
              </a:rPr>
              <a:t>D. Morano et al. 2025</a:t>
            </a:r>
          </a:p>
        </p:txBody>
      </p:sp>
    </p:spTree>
    <p:extLst>
      <p:ext uri="{BB962C8B-B14F-4D97-AF65-F5344CB8AC3E}">
        <p14:creationId xmlns:p14="http://schemas.microsoft.com/office/powerpoint/2010/main" val="196076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9399" y="758952"/>
            <a:ext cx="4885267" cy="3227514"/>
          </a:xfrm>
        </p:spPr>
        <p:txBody>
          <a:bodyPr>
            <a:normAutofit/>
          </a:bodyPr>
          <a:lstStyle/>
          <a:p>
            <a:pPr algn="r"/>
            <a:r>
              <a:rPr lang="it-IT" sz="7200" dirty="0"/>
              <a:t>Grazie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61820F5-347E-058C-03DE-D6B86F3B9575}"/>
              </a:ext>
            </a:extLst>
          </p:cNvPr>
          <p:cNvSpPr txBox="1"/>
          <p:nvPr/>
        </p:nvSpPr>
        <p:spPr>
          <a:xfrm>
            <a:off x="5983677" y="5344995"/>
            <a:ext cx="5331331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2800" b="1" i="1" dirty="0">
                <a:solidFill>
                  <a:srgbClr val="5F0000"/>
                </a:solidFill>
              </a:rPr>
              <a:t>Dr.ssa Emanuela Paone</a:t>
            </a:r>
          </a:p>
          <a:p>
            <a:pPr algn="ctr">
              <a:spcBef>
                <a:spcPts val="600"/>
              </a:spcBef>
            </a:pPr>
            <a:r>
              <a:rPr lang="it-IT" b="1" i="1" dirty="0">
                <a:solidFill>
                  <a:srgbClr val="5F0000"/>
                </a:solidFill>
              </a:rPr>
              <a:t>Psicologa Psicoterapeuta</a:t>
            </a:r>
          </a:p>
          <a:p>
            <a:pPr algn="ctr">
              <a:spcBef>
                <a:spcPts val="600"/>
              </a:spcBef>
            </a:pPr>
            <a:r>
              <a:rPr lang="it-IT" b="1" i="1" dirty="0">
                <a:solidFill>
                  <a:srgbClr val="5F0000"/>
                </a:solidFill>
              </a:rPr>
              <a:t>Consigliere affine SICOB area Psicologia Psichiatria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6388</TotalTime>
  <Words>1813</Words>
  <Application>Microsoft Macintosh PowerPoint</Application>
  <PresentationFormat>Widescreen</PresentationFormat>
  <Paragraphs>241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</vt:lpstr>
      <vt:lpstr>Century</vt:lpstr>
      <vt:lpstr>Wingdings</vt:lpstr>
      <vt:lpstr>RetrospectVTI</vt:lpstr>
      <vt:lpstr> Nausea e vomito cronico:  diagnosi differenziale tra stenosi funzionale e  disturbi del comportamento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Emanuela Paone</cp:lastModifiedBy>
  <cp:revision>101</cp:revision>
  <dcterms:created xsi:type="dcterms:W3CDTF">2022-02-27T17:36:31Z</dcterms:created>
  <dcterms:modified xsi:type="dcterms:W3CDTF">2026-09-17T23:06:51Z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